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ms-powerpoint.presentation.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40" r:id="rId3"/>
    <p:sldId id="325" r:id="rId4"/>
    <p:sldId id="257" r:id="rId5"/>
    <p:sldId id="341" r:id="rId6"/>
    <p:sldId id="342" r:id="rId7"/>
    <p:sldId id="343" r:id="rId8"/>
    <p:sldId id="274" r:id="rId9"/>
    <p:sldId id="345" r:id="rId10"/>
    <p:sldId id="327" r:id="rId11"/>
    <p:sldId id="344" r:id="rId12"/>
    <p:sldId id="346" r:id="rId13"/>
    <p:sldId id="347" r:id="rId14"/>
    <p:sldId id="348" r:id="rId15"/>
    <p:sldId id="349" r:id="rId16"/>
    <p:sldId id="350" r:id="rId17"/>
    <p:sldId id="35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6B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49" autoAdjust="0"/>
    <p:restoredTop sz="94660"/>
  </p:normalViewPr>
  <p:slideViewPr>
    <p:cSldViewPr snapToGrid="0">
      <p:cViewPr>
        <p:scale>
          <a:sx n="150" d="100"/>
          <a:sy n="150" d="100"/>
        </p:scale>
        <p:origin x="428" y="13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BD71DD-0327-450F-A5EC-8B27844BE361}" type="datetimeFigureOut">
              <a:rPr lang="en-US" smtClean="0"/>
              <a:t>2/13/2026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F6D0B6-B249-4702-A74A-FC08120C27A3}" type="slidenum">
              <a:rPr lang="en-US" smtClean="0"/>
              <a:t>‹#›</a:t>
            </a:fld>
            <a:endParaRPr lang="en-US"/>
          </a:p>
        </p:txBody>
      </p:sp>
    </p:spTree>
    <p:extLst>
      <p:ext uri="{BB962C8B-B14F-4D97-AF65-F5344CB8AC3E}">
        <p14:creationId xmlns:p14="http://schemas.microsoft.com/office/powerpoint/2010/main" val="2673394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F6D0B6-B249-4702-A74A-FC08120C27A3}" type="slidenum">
              <a:rPr lang="en-US" smtClean="0"/>
              <a:t>1</a:t>
            </a:fld>
            <a:endParaRPr lang="en-US"/>
          </a:p>
        </p:txBody>
      </p:sp>
    </p:spTree>
    <p:extLst>
      <p:ext uri="{BB962C8B-B14F-4D97-AF65-F5344CB8AC3E}">
        <p14:creationId xmlns:p14="http://schemas.microsoft.com/office/powerpoint/2010/main" val="1532555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E8EB-D0EB-589B-28A8-14AC8B557CD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44A108-AC0F-BA60-5E7E-F017E2F28FF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E15C8A-39C1-E477-536C-C8181C3B0347}"/>
              </a:ext>
            </a:extLst>
          </p:cNvPr>
          <p:cNvSpPr>
            <a:spLocks noGrp="1"/>
          </p:cNvSpPr>
          <p:nvPr>
            <p:ph type="dt" sz="half" idx="10"/>
          </p:nvPr>
        </p:nvSpPr>
        <p:spPr>
          <a:xfrm>
            <a:off x="838200" y="6356350"/>
            <a:ext cx="2743200" cy="365125"/>
          </a:xfrm>
          <a:prstGeom prst="rect">
            <a:avLst/>
          </a:prstGeom>
        </p:spPr>
        <p:txBody>
          <a:bodyPr/>
          <a:lstStyle/>
          <a:p>
            <a:fld id="{E0671DAA-55A8-4801-9BB9-710FFB4F4B0E}" type="datetimeFigureOut">
              <a:rPr lang="en-US" smtClean="0"/>
              <a:t>2/13/2026</a:t>
            </a:fld>
            <a:endParaRPr lang="en-US"/>
          </a:p>
        </p:txBody>
      </p:sp>
      <p:sp>
        <p:nvSpPr>
          <p:cNvPr id="5" name="Footer Placeholder 4">
            <a:extLst>
              <a:ext uri="{FF2B5EF4-FFF2-40B4-BE49-F238E27FC236}">
                <a16:creationId xmlns:a16="http://schemas.microsoft.com/office/drawing/2014/main" id="{C6918479-61C2-44E2-B185-48ADDE27C9D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F43730F-2EEF-2A79-1F03-F61571B91529}"/>
              </a:ext>
            </a:extLst>
          </p:cNvPr>
          <p:cNvSpPr>
            <a:spLocks noGrp="1"/>
          </p:cNvSpPr>
          <p:nvPr>
            <p:ph type="sldNum" sz="quarter" idx="12"/>
          </p:nvPr>
        </p:nvSpPr>
        <p:spPr>
          <a:xfrm>
            <a:off x="8610600" y="6356350"/>
            <a:ext cx="2743200" cy="365125"/>
          </a:xfrm>
          <a:prstGeom prst="rect">
            <a:avLst/>
          </a:prstGeom>
        </p:spPr>
        <p:txBody>
          <a:bodyPr/>
          <a:lstStyle/>
          <a:p>
            <a:fld id="{5754184C-03E4-4F63-89C6-61326BEF193B}" type="slidenum">
              <a:rPr lang="en-US" smtClean="0"/>
              <a:t>‹#›</a:t>
            </a:fld>
            <a:endParaRPr lang="en-US"/>
          </a:p>
        </p:txBody>
      </p:sp>
    </p:spTree>
    <p:extLst>
      <p:ext uri="{BB962C8B-B14F-4D97-AF65-F5344CB8AC3E}">
        <p14:creationId xmlns:p14="http://schemas.microsoft.com/office/powerpoint/2010/main" val="120787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4C022-8F42-A0CE-7F1E-57B730CCDD5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A4E8937-5302-625B-1E71-9F75B4C8ED15}"/>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440AC5-B653-C3B4-68C6-37C88255C9E5}"/>
              </a:ext>
            </a:extLst>
          </p:cNvPr>
          <p:cNvSpPr>
            <a:spLocks noGrp="1"/>
          </p:cNvSpPr>
          <p:nvPr>
            <p:ph type="dt" sz="half" idx="10"/>
          </p:nvPr>
        </p:nvSpPr>
        <p:spPr>
          <a:xfrm>
            <a:off x="838200" y="6356350"/>
            <a:ext cx="2743200" cy="365125"/>
          </a:xfrm>
          <a:prstGeom prst="rect">
            <a:avLst/>
          </a:prstGeom>
        </p:spPr>
        <p:txBody>
          <a:bodyPr/>
          <a:lstStyle/>
          <a:p>
            <a:fld id="{E0671DAA-55A8-4801-9BB9-710FFB4F4B0E}" type="datetimeFigureOut">
              <a:rPr lang="en-US" smtClean="0"/>
              <a:t>2/13/2026</a:t>
            </a:fld>
            <a:endParaRPr lang="en-US"/>
          </a:p>
        </p:txBody>
      </p:sp>
      <p:sp>
        <p:nvSpPr>
          <p:cNvPr id="5" name="Footer Placeholder 4">
            <a:extLst>
              <a:ext uri="{FF2B5EF4-FFF2-40B4-BE49-F238E27FC236}">
                <a16:creationId xmlns:a16="http://schemas.microsoft.com/office/drawing/2014/main" id="{B481C388-A81D-8F97-25BA-053A0AF373E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4DA023A-A48F-21EA-9C53-CE31FB32B87D}"/>
              </a:ext>
            </a:extLst>
          </p:cNvPr>
          <p:cNvSpPr>
            <a:spLocks noGrp="1"/>
          </p:cNvSpPr>
          <p:nvPr>
            <p:ph type="sldNum" sz="quarter" idx="12"/>
          </p:nvPr>
        </p:nvSpPr>
        <p:spPr>
          <a:xfrm>
            <a:off x="8610600" y="6356350"/>
            <a:ext cx="2743200" cy="365125"/>
          </a:xfrm>
          <a:prstGeom prst="rect">
            <a:avLst/>
          </a:prstGeom>
        </p:spPr>
        <p:txBody>
          <a:bodyPr/>
          <a:lstStyle/>
          <a:p>
            <a:fld id="{5754184C-03E4-4F63-89C6-61326BEF193B}" type="slidenum">
              <a:rPr lang="en-US" smtClean="0"/>
              <a:t>‹#›</a:t>
            </a:fld>
            <a:endParaRPr lang="en-US"/>
          </a:p>
        </p:txBody>
      </p:sp>
    </p:spTree>
    <p:extLst>
      <p:ext uri="{BB962C8B-B14F-4D97-AF65-F5344CB8AC3E}">
        <p14:creationId xmlns:p14="http://schemas.microsoft.com/office/powerpoint/2010/main" val="3112709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F3D62-CC8A-84DB-2BB5-A545D71DD85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4E654E-87D9-C975-9B8D-FC715708062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750359-B12F-3B19-2F98-702205D1DB0F}"/>
              </a:ext>
            </a:extLst>
          </p:cNvPr>
          <p:cNvSpPr>
            <a:spLocks noGrp="1"/>
          </p:cNvSpPr>
          <p:nvPr>
            <p:ph type="dt" sz="half" idx="10"/>
          </p:nvPr>
        </p:nvSpPr>
        <p:spPr>
          <a:xfrm>
            <a:off x="838200" y="6356350"/>
            <a:ext cx="2743200" cy="365125"/>
          </a:xfrm>
          <a:prstGeom prst="rect">
            <a:avLst/>
          </a:prstGeom>
        </p:spPr>
        <p:txBody>
          <a:bodyPr/>
          <a:lstStyle/>
          <a:p>
            <a:fld id="{E0671DAA-55A8-4801-9BB9-710FFB4F4B0E}" type="datetimeFigureOut">
              <a:rPr lang="en-US" smtClean="0"/>
              <a:t>2/13/2026</a:t>
            </a:fld>
            <a:endParaRPr lang="en-US"/>
          </a:p>
        </p:txBody>
      </p:sp>
      <p:sp>
        <p:nvSpPr>
          <p:cNvPr id="5" name="Footer Placeholder 4">
            <a:extLst>
              <a:ext uri="{FF2B5EF4-FFF2-40B4-BE49-F238E27FC236}">
                <a16:creationId xmlns:a16="http://schemas.microsoft.com/office/drawing/2014/main" id="{725A9D81-37C9-11FB-CD24-6E139A0C38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4374866-05D8-7817-2915-4407BF74D170}"/>
              </a:ext>
            </a:extLst>
          </p:cNvPr>
          <p:cNvSpPr>
            <a:spLocks noGrp="1"/>
          </p:cNvSpPr>
          <p:nvPr>
            <p:ph type="sldNum" sz="quarter" idx="12"/>
          </p:nvPr>
        </p:nvSpPr>
        <p:spPr>
          <a:xfrm>
            <a:off x="8610600" y="6356350"/>
            <a:ext cx="2743200" cy="365125"/>
          </a:xfrm>
          <a:prstGeom prst="rect">
            <a:avLst/>
          </a:prstGeom>
        </p:spPr>
        <p:txBody>
          <a:bodyPr/>
          <a:lstStyle/>
          <a:p>
            <a:fld id="{5754184C-03E4-4F63-89C6-61326BEF193B}" type="slidenum">
              <a:rPr lang="en-US" smtClean="0"/>
              <a:t>‹#›</a:t>
            </a:fld>
            <a:endParaRPr lang="en-US"/>
          </a:p>
        </p:txBody>
      </p:sp>
    </p:spTree>
    <p:extLst>
      <p:ext uri="{BB962C8B-B14F-4D97-AF65-F5344CB8AC3E}">
        <p14:creationId xmlns:p14="http://schemas.microsoft.com/office/powerpoint/2010/main" val="38560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F84BA-2AA1-3C85-839F-3F43C0E63A9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4DEACB9-3301-1CB7-F122-041768B28B82}"/>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7F5DEC-F99C-23DC-90D1-1873DA96F20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DFB8A5-B70B-FBF4-A6F9-556606DFBD45}"/>
              </a:ext>
            </a:extLst>
          </p:cNvPr>
          <p:cNvSpPr>
            <a:spLocks noGrp="1"/>
          </p:cNvSpPr>
          <p:nvPr>
            <p:ph type="dt" sz="half" idx="10"/>
          </p:nvPr>
        </p:nvSpPr>
        <p:spPr>
          <a:xfrm>
            <a:off x="838200" y="6356350"/>
            <a:ext cx="2743200" cy="365125"/>
          </a:xfrm>
          <a:prstGeom prst="rect">
            <a:avLst/>
          </a:prstGeom>
        </p:spPr>
        <p:txBody>
          <a:bodyPr/>
          <a:lstStyle/>
          <a:p>
            <a:fld id="{E0671DAA-55A8-4801-9BB9-710FFB4F4B0E}" type="datetimeFigureOut">
              <a:rPr lang="en-US" smtClean="0"/>
              <a:t>2/13/2026</a:t>
            </a:fld>
            <a:endParaRPr lang="en-US"/>
          </a:p>
        </p:txBody>
      </p:sp>
      <p:sp>
        <p:nvSpPr>
          <p:cNvPr id="6" name="Footer Placeholder 5">
            <a:extLst>
              <a:ext uri="{FF2B5EF4-FFF2-40B4-BE49-F238E27FC236}">
                <a16:creationId xmlns:a16="http://schemas.microsoft.com/office/drawing/2014/main" id="{FB080AA2-91CD-E1B6-938F-50B995B3801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F0610CB-0925-4135-5568-C956E3C7A629}"/>
              </a:ext>
            </a:extLst>
          </p:cNvPr>
          <p:cNvSpPr>
            <a:spLocks noGrp="1"/>
          </p:cNvSpPr>
          <p:nvPr>
            <p:ph type="sldNum" sz="quarter" idx="12"/>
          </p:nvPr>
        </p:nvSpPr>
        <p:spPr>
          <a:xfrm>
            <a:off x="8610600" y="6356350"/>
            <a:ext cx="2743200" cy="365125"/>
          </a:xfrm>
          <a:prstGeom prst="rect">
            <a:avLst/>
          </a:prstGeom>
        </p:spPr>
        <p:txBody>
          <a:bodyPr/>
          <a:lstStyle/>
          <a:p>
            <a:fld id="{5754184C-03E4-4F63-89C6-61326BEF193B}" type="slidenum">
              <a:rPr lang="en-US" smtClean="0"/>
              <a:t>‹#›</a:t>
            </a:fld>
            <a:endParaRPr lang="en-US"/>
          </a:p>
        </p:txBody>
      </p:sp>
    </p:spTree>
    <p:extLst>
      <p:ext uri="{BB962C8B-B14F-4D97-AF65-F5344CB8AC3E}">
        <p14:creationId xmlns:p14="http://schemas.microsoft.com/office/powerpoint/2010/main" val="3264638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3218C-199D-5DFE-9069-6D9D2B6DFEC2}"/>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9522D34-1EFA-F234-CF83-F1BAF49260D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026E68-7DBE-8E22-EF25-025DB72BC1D6}"/>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FE22FF-98C7-17E8-2C9C-742BD166EF1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04C948-6591-44B3-6089-AB3B56944516}"/>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4CB7FE-FB51-106B-3F75-0DA89DB4FE4B}"/>
              </a:ext>
            </a:extLst>
          </p:cNvPr>
          <p:cNvSpPr>
            <a:spLocks noGrp="1"/>
          </p:cNvSpPr>
          <p:nvPr>
            <p:ph type="dt" sz="half" idx="10"/>
          </p:nvPr>
        </p:nvSpPr>
        <p:spPr>
          <a:xfrm>
            <a:off x="838200" y="6356350"/>
            <a:ext cx="2743200" cy="365125"/>
          </a:xfrm>
          <a:prstGeom prst="rect">
            <a:avLst/>
          </a:prstGeom>
        </p:spPr>
        <p:txBody>
          <a:bodyPr/>
          <a:lstStyle/>
          <a:p>
            <a:fld id="{E0671DAA-55A8-4801-9BB9-710FFB4F4B0E}" type="datetimeFigureOut">
              <a:rPr lang="en-US" smtClean="0"/>
              <a:t>2/13/2026</a:t>
            </a:fld>
            <a:endParaRPr lang="en-US"/>
          </a:p>
        </p:txBody>
      </p:sp>
      <p:sp>
        <p:nvSpPr>
          <p:cNvPr id="8" name="Footer Placeholder 7">
            <a:extLst>
              <a:ext uri="{FF2B5EF4-FFF2-40B4-BE49-F238E27FC236}">
                <a16:creationId xmlns:a16="http://schemas.microsoft.com/office/drawing/2014/main" id="{E6A8D113-18E9-C5F5-C0A7-E8B7C0ACC6F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C9A4BD7-BE79-DB53-9965-80D10B17CD35}"/>
              </a:ext>
            </a:extLst>
          </p:cNvPr>
          <p:cNvSpPr>
            <a:spLocks noGrp="1"/>
          </p:cNvSpPr>
          <p:nvPr>
            <p:ph type="sldNum" sz="quarter" idx="12"/>
          </p:nvPr>
        </p:nvSpPr>
        <p:spPr>
          <a:xfrm>
            <a:off x="8610600" y="6356350"/>
            <a:ext cx="2743200" cy="365125"/>
          </a:xfrm>
          <a:prstGeom prst="rect">
            <a:avLst/>
          </a:prstGeom>
        </p:spPr>
        <p:txBody>
          <a:bodyPr/>
          <a:lstStyle/>
          <a:p>
            <a:fld id="{5754184C-03E4-4F63-89C6-61326BEF193B}" type="slidenum">
              <a:rPr lang="en-US" smtClean="0"/>
              <a:t>‹#›</a:t>
            </a:fld>
            <a:endParaRPr lang="en-US"/>
          </a:p>
        </p:txBody>
      </p:sp>
    </p:spTree>
    <p:extLst>
      <p:ext uri="{BB962C8B-B14F-4D97-AF65-F5344CB8AC3E}">
        <p14:creationId xmlns:p14="http://schemas.microsoft.com/office/powerpoint/2010/main" val="3343236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5E129-940F-D62C-D55B-1567DAB2C8D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7D2D95AC-DEA7-F883-7277-E041B07FCE92}"/>
              </a:ext>
            </a:extLst>
          </p:cNvPr>
          <p:cNvSpPr>
            <a:spLocks noGrp="1"/>
          </p:cNvSpPr>
          <p:nvPr>
            <p:ph type="dt" sz="half" idx="10"/>
          </p:nvPr>
        </p:nvSpPr>
        <p:spPr>
          <a:xfrm>
            <a:off x="838200" y="6356350"/>
            <a:ext cx="2743200" cy="365125"/>
          </a:xfrm>
          <a:prstGeom prst="rect">
            <a:avLst/>
          </a:prstGeom>
        </p:spPr>
        <p:txBody>
          <a:bodyPr/>
          <a:lstStyle/>
          <a:p>
            <a:fld id="{E0671DAA-55A8-4801-9BB9-710FFB4F4B0E}" type="datetimeFigureOut">
              <a:rPr lang="en-US" smtClean="0"/>
              <a:t>2/13/2026</a:t>
            </a:fld>
            <a:endParaRPr lang="en-US"/>
          </a:p>
        </p:txBody>
      </p:sp>
      <p:sp>
        <p:nvSpPr>
          <p:cNvPr id="4" name="Footer Placeholder 3">
            <a:extLst>
              <a:ext uri="{FF2B5EF4-FFF2-40B4-BE49-F238E27FC236}">
                <a16:creationId xmlns:a16="http://schemas.microsoft.com/office/drawing/2014/main" id="{E9324D02-4DEE-140E-4735-A752F5F6D7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24B8C26-FE2A-7246-064E-61F36E6004A2}"/>
              </a:ext>
            </a:extLst>
          </p:cNvPr>
          <p:cNvSpPr>
            <a:spLocks noGrp="1"/>
          </p:cNvSpPr>
          <p:nvPr>
            <p:ph type="sldNum" sz="quarter" idx="12"/>
          </p:nvPr>
        </p:nvSpPr>
        <p:spPr>
          <a:xfrm>
            <a:off x="8610600" y="6356350"/>
            <a:ext cx="2743200" cy="365125"/>
          </a:xfrm>
          <a:prstGeom prst="rect">
            <a:avLst/>
          </a:prstGeom>
        </p:spPr>
        <p:txBody>
          <a:bodyPr/>
          <a:lstStyle/>
          <a:p>
            <a:fld id="{5754184C-03E4-4F63-89C6-61326BEF193B}" type="slidenum">
              <a:rPr lang="en-US" smtClean="0"/>
              <a:t>‹#›</a:t>
            </a:fld>
            <a:endParaRPr lang="en-US"/>
          </a:p>
        </p:txBody>
      </p:sp>
    </p:spTree>
    <p:extLst>
      <p:ext uri="{BB962C8B-B14F-4D97-AF65-F5344CB8AC3E}">
        <p14:creationId xmlns:p14="http://schemas.microsoft.com/office/powerpoint/2010/main" val="3386915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A5A4E4-40AD-C8F3-819F-3AF6119446E0}"/>
              </a:ext>
            </a:extLst>
          </p:cNvPr>
          <p:cNvSpPr>
            <a:spLocks noGrp="1"/>
          </p:cNvSpPr>
          <p:nvPr>
            <p:ph type="dt" sz="half" idx="10"/>
          </p:nvPr>
        </p:nvSpPr>
        <p:spPr>
          <a:xfrm>
            <a:off x="838200" y="6356350"/>
            <a:ext cx="2743200" cy="365125"/>
          </a:xfrm>
          <a:prstGeom prst="rect">
            <a:avLst/>
          </a:prstGeom>
        </p:spPr>
        <p:txBody>
          <a:bodyPr/>
          <a:lstStyle/>
          <a:p>
            <a:fld id="{E0671DAA-55A8-4801-9BB9-710FFB4F4B0E}" type="datetimeFigureOut">
              <a:rPr lang="en-US" smtClean="0"/>
              <a:t>2/13/2026</a:t>
            </a:fld>
            <a:endParaRPr lang="en-US"/>
          </a:p>
        </p:txBody>
      </p:sp>
      <p:sp>
        <p:nvSpPr>
          <p:cNvPr id="3" name="Footer Placeholder 2">
            <a:extLst>
              <a:ext uri="{FF2B5EF4-FFF2-40B4-BE49-F238E27FC236}">
                <a16:creationId xmlns:a16="http://schemas.microsoft.com/office/drawing/2014/main" id="{C1EFF6D8-F856-D962-CA82-CBF562F397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E9EE34F-27A9-BB0E-2B78-7785506D4E0B}"/>
              </a:ext>
            </a:extLst>
          </p:cNvPr>
          <p:cNvSpPr>
            <a:spLocks noGrp="1"/>
          </p:cNvSpPr>
          <p:nvPr>
            <p:ph type="sldNum" sz="quarter" idx="12"/>
          </p:nvPr>
        </p:nvSpPr>
        <p:spPr>
          <a:xfrm>
            <a:off x="8610600" y="6356350"/>
            <a:ext cx="2743200" cy="365125"/>
          </a:xfrm>
          <a:prstGeom prst="rect">
            <a:avLst/>
          </a:prstGeom>
        </p:spPr>
        <p:txBody>
          <a:bodyPr/>
          <a:lstStyle/>
          <a:p>
            <a:fld id="{5754184C-03E4-4F63-89C6-61326BEF193B}" type="slidenum">
              <a:rPr lang="en-US" smtClean="0"/>
              <a:t>‹#›</a:t>
            </a:fld>
            <a:endParaRPr lang="en-US"/>
          </a:p>
        </p:txBody>
      </p:sp>
    </p:spTree>
    <p:extLst>
      <p:ext uri="{BB962C8B-B14F-4D97-AF65-F5344CB8AC3E}">
        <p14:creationId xmlns:p14="http://schemas.microsoft.com/office/powerpoint/2010/main" val="2278470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70DCE-2989-A582-15BA-C5DB63B9FD3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CEF39E-8833-D285-8F5E-2A0DAA0D4FF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A63A85-D420-706E-F449-2FE10DF6408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0352D2-0E2A-4225-3CB9-4CCC82C0C155}"/>
              </a:ext>
            </a:extLst>
          </p:cNvPr>
          <p:cNvSpPr>
            <a:spLocks noGrp="1"/>
          </p:cNvSpPr>
          <p:nvPr>
            <p:ph type="dt" sz="half" idx="10"/>
          </p:nvPr>
        </p:nvSpPr>
        <p:spPr>
          <a:xfrm>
            <a:off x="838200" y="6356350"/>
            <a:ext cx="2743200" cy="365125"/>
          </a:xfrm>
          <a:prstGeom prst="rect">
            <a:avLst/>
          </a:prstGeom>
        </p:spPr>
        <p:txBody>
          <a:bodyPr/>
          <a:lstStyle/>
          <a:p>
            <a:fld id="{E0671DAA-55A8-4801-9BB9-710FFB4F4B0E}" type="datetimeFigureOut">
              <a:rPr lang="en-US" smtClean="0"/>
              <a:t>2/13/2026</a:t>
            </a:fld>
            <a:endParaRPr lang="en-US"/>
          </a:p>
        </p:txBody>
      </p:sp>
      <p:sp>
        <p:nvSpPr>
          <p:cNvPr id="6" name="Footer Placeholder 5">
            <a:extLst>
              <a:ext uri="{FF2B5EF4-FFF2-40B4-BE49-F238E27FC236}">
                <a16:creationId xmlns:a16="http://schemas.microsoft.com/office/drawing/2014/main" id="{0925A1B3-D22A-D385-1213-17F450C780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1415E15-A943-1697-0424-2386D0010789}"/>
              </a:ext>
            </a:extLst>
          </p:cNvPr>
          <p:cNvSpPr>
            <a:spLocks noGrp="1"/>
          </p:cNvSpPr>
          <p:nvPr>
            <p:ph type="sldNum" sz="quarter" idx="12"/>
          </p:nvPr>
        </p:nvSpPr>
        <p:spPr>
          <a:xfrm>
            <a:off x="8610600" y="6356350"/>
            <a:ext cx="2743200" cy="365125"/>
          </a:xfrm>
          <a:prstGeom prst="rect">
            <a:avLst/>
          </a:prstGeom>
        </p:spPr>
        <p:txBody>
          <a:bodyPr/>
          <a:lstStyle/>
          <a:p>
            <a:fld id="{5754184C-03E4-4F63-89C6-61326BEF193B}" type="slidenum">
              <a:rPr lang="en-US" smtClean="0"/>
              <a:t>‹#›</a:t>
            </a:fld>
            <a:endParaRPr lang="en-US"/>
          </a:p>
        </p:txBody>
      </p:sp>
    </p:spTree>
    <p:extLst>
      <p:ext uri="{BB962C8B-B14F-4D97-AF65-F5344CB8AC3E}">
        <p14:creationId xmlns:p14="http://schemas.microsoft.com/office/powerpoint/2010/main" val="2104668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AC8B-49F1-27F4-BA4B-327C176E804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2C1362-AA44-5FBC-F778-FC6036DE046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F55138-E62C-87C3-02B5-A324E305E26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0EDB8C-FF94-5DB6-92AF-45E629E354F0}"/>
              </a:ext>
            </a:extLst>
          </p:cNvPr>
          <p:cNvSpPr>
            <a:spLocks noGrp="1"/>
          </p:cNvSpPr>
          <p:nvPr>
            <p:ph type="dt" sz="half" idx="10"/>
          </p:nvPr>
        </p:nvSpPr>
        <p:spPr>
          <a:xfrm>
            <a:off x="838200" y="6356350"/>
            <a:ext cx="2743200" cy="365125"/>
          </a:xfrm>
          <a:prstGeom prst="rect">
            <a:avLst/>
          </a:prstGeom>
        </p:spPr>
        <p:txBody>
          <a:bodyPr/>
          <a:lstStyle/>
          <a:p>
            <a:fld id="{E0671DAA-55A8-4801-9BB9-710FFB4F4B0E}" type="datetimeFigureOut">
              <a:rPr lang="en-US" smtClean="0"/>
              <a:t>2/13/2026</a:t>
            </a:fld>
            <a:endParaRPr lang="en-US"/>
          </a:p>
        </p:txBody>
      </p:sp>
      <p:sp>
        <p:nvSpPr>
          <p:cNvPr id="6" name="Footer Placeholder 5">
            <a:extLst>
              <a:ext uri="{FF2B5EF4-FFF2-40B4-BE49-F238E27FC236}">
                <a16:creationId xmlns:a16="http://schemas.microsoft.com/office/drawing/2014/main" id="{B97D143C-CE3A-6E7F-7FDA-BACD363B1B8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A4C3C55-D8AD-746C-800A-558E8ACD1E4C}"/>
              </a:ext>
            </a:extLst>
          </p:cNvPr>
          <p:cNvSpPr>
            <a:spLocks noGrp="1"/>
          </p:cNvSpPr>
          <p:nvPr>
            <p:ph type="sldNum" sz="quarter" idx="12"/>
          </p:nvPr>
        </p:nvSpPr>
        <p:spPr>
          <a:xfrm>
            <a:off x="8610600" y="6356350"/>
            <a:ext cx="2743200" cy="365125"/>
          </a:xfrm>
          <a:prstGeom prst="rect">
            <a:avLst/>
          </a:prstGeom>
        </p:spPr>
        <p:txBody>
          <a:bodyPr/>
          <a:lstStyle/>
          <a:p>
            <a:fld id="{5754184C-03E4-4F63-89C6-61326BEF193B}" type="slidenum">
              <a:rPr lang="en-US" smtClean="0"/>
              <a:t>‹#›</a:t>
            </a:fld>
            <a:endParaRPr lang="en-US"/>
          </a:p>
        </p:txBody>
      </p:sp>
    </p:spTree>
    <p:extLst>
      <p:ext uri="{BB962C8B-B14F-4D97-AF65-F5344CB8AC3E}">
        <p14:creationId xmlns:p14="http://schemas.microsoft.com/office/powerpoint/2010/main" val="2263663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4A8FF-2EC0-FB1D-B966-8FEB803C1FB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88C2BF-0389-F689-B911-393696E1D09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7EB05F-303F-B54F-1148-CA239C4DBC28}"/>
              </a:ext>
            </a:extLst>
          </p:cNvPr>
          <p:cNvSpPr>
            <a:spLocks noGrp="1"/>
          </p:cNvSpPr>
          <p:nvPr>
            <p:ph type="dt" sz="half" idx="10"/>
          </p:nvPr>
        </p:nvSpPr>
        <p:spPr>
          <a:xfrm>
            <a:off x="838200" y="6356350"/>
            <a:ext cx="2743200" cy="365125"/>
          </a:xfrm>
          <a:prstGeom prst="rect">
            <a:avLst/>
          </a:prstGeom>
        </p:spPr>
        <p:txBody>
          <a:bodyPr/>
          <a:lstStyle/>
          <a:p>
            <a:fld id="{E0671DAA-55A8-4801-9BB9-710FFB4F4B0E}" type="datetimeFigureOut">
              <a:rPr lang="en-US" smtClean="0"/>
              <a:t>2/13/2026</a:t>
            </a:fld>
            <a:endParaRPr lang="en-US"/>
          </a:p>
        </p:txBody>
      </p:sp>
      <p:sp>
        <p:nvSpPr>
          <p:cNvPr id="5" name="Footer Placeholder 4">
            <a:extLst>
              <a:ext uri="{FF2B5EF4-FFF2-40B4-BE49-F238E27FC236}">
                <a16:creationId xmlns:a16="http://schemas.microsoft.com/office/drawing/2014/main" id="{A0531FEF-F6B5-36C8-4D5A-D071D5BC797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1B0E8A7-82BB-CED1-B874-6B260FF84826}"/>
              </a:ext>
            </a:extLst>
          </p:cNvPr>
          <p:cNvSpPr>
            <a:spLocks noGrp="1"/>
          </p:cNvSpPr>
          <p:nvPr>
            <p:ph type="sldNum" sz="quarter" idx="12"/>
          </p:nvPr>
        </p:nvSpPr>
        <p:spPr>
          <a:xfrm>
            <a:off x="8610600" y="6356350"/>
            <a:ext cx="2743200" cy="365125"/>
          </a:xfrm>
          <a:prstGeom prst="rect">
            <a:avLst/>
          </a:prstGeom>
        </p:spPr>
        <p:txBody>
          <a:bodyPr/>
          <a:lstStyle/>
          <a:p>
            <a:fld id="{5754184C-03E4-4F63-89C6-61326BEF193B}" type="slidenum">
              <a:rPr lang="en-US" smtClean="0"/>
              <a:t>‹#›</a:t>
            </a:fld>
            <a:endParaRPr lang="en-US"/>
          </a:p>
        </p:txBody>
      </p:sp>
    </p:spTree>
    <p:extLst>
      <p:ext uri="{BB962C8B-B14F-4D97-AF65-F5344CB8AC3E}">
        <p14:creationId xmlns:p14="http://schemas.microsoft.com/office/powerpoint/2010/main" val="813533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EE9910-5F0A-3BFE-84DE-14037171624B}"/>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2E6EF2-7F94-BC85-984D-2F9BAD347A0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4B19E8-0FA9-83C3-E3AA-35B5231B4197}"/>
              </a:ext>
            </a:extLst>
          </p:cNvPr>
          <p:cNvSpPr>
            <a:spLocks noGrp="1"/>
          </p:cNvSpPr>
          <p:nvPr>
            <p:ph type="dt" sz="half" idx="10"/>
          </p:nvPr>
        </p:nvSpPr>
        <p:spPr>
          <a:xfrm>
            <a:off x="838200" y="6356350"/>
            <a:ext cx="2743200" cy="365125"/>
          </a:xfrm>
          <a:prstGeom prst="rect">
            <a:avLst/>
          </a:prstGeom>
        </p:spPr>
        <p:txBody>
          <a:bodyPr/>
          <a:lstStyle/>
          <a:p>
            <a:fld id="{E0671DAA-55A8-4801-9BB9-710FFB4F4B0E}" type="datetimeFigureOut">
              <a:rPr lang="en-US" smtClean="0"/>
              <a:t>2/13/2026</a:t>
            </a:fld>
            <a:endParaRPr lang="en-US"/>
          </a:p>
        </p:txBody>
      </p:sp>
      <p:sp>
        <p:nvSpPr>
          <p:cNvPr id="5" name="Footer Placeholder 4">
            <a:extLst>
              <a:ext uri="{FF2B5EF4-FFF2-40B4-BE49-F238E27FC236}">
                <a16:creationId xmlns:a16="http://schemas.microsoft.com/office/drawing/2014/main" id="{CBF29301-F8BA-7C74-7AB1-D8C5923A0C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DBE2259-9325-9F92-4C71-FAE73DD64F68}"/>
              </a:ext>
            </a:extLst>
          </p:cNvPr>
          <p:cNvSpPr>
            <a:spLocks noGrp="1"/>
          </p:cNvSpPr>
          <p:nvPr>
            <p:ph type="sldNum" sz="quarter" idx="12"/>
          </p:nvPr>
        </p:nvSpPr>
        <p:spPr>
          <a:xfrm>
            <a:off x="8610600" y="6356350"/>
            <a:ext cx="2743200" cy="365125"/>
          </a:xfrm>
          <a:prstGeom prst="rect">
            <a:avLst/>
          </a:prstGeom>
        </p:spPr>
        <p:txBody>
          <a:bodyPr/>
          <a:lstStyle/>
          <a:p>
            <a:fld id="{5754184C-03E4-4F63-89C6-61326BEF193B}" type="slidenum">
              <a:rPr lang="en-US" smtClean="0"/>
              <a:t>‹#›</a:t>
            </a:fld>
            <a:endParaRPr lang="en-US"/>
          </a:p>
        </p:txBody>
      </p:sp>
    </p:spTree>
    <p:extLst>
      <p:ext uri="{BB962C8B-B14F-4D97-AF65-F5344CB8AC3E}">
        <p14:creationId xmlns:p14="http://schemas.microsoft.com/office/powerpoint/2010/main" val="402516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8" name="Picture 17" descr="A white rectangular object with black text&#10;&#10;AI-generated content may be incorrect.">
            <a:extLst>
              <a:ext uri="{FF2B5EF4-FFF2-40B4-BE49-F238E27FC236}">
                <a16:creationId xmlns:a16="http://schemas.microsoft.com/office/drawing/2014/main" id="{2A07F2B4-D0FA-D5F4-9BE0-7309B291E19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34979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ECE437F-0ABC-2E0B-2A75-03F8D4A04D70}"/>
              </a:ext>
            </a:extLst>
          </p:cNvPr>
          <p:cNvSpPr>
            <a:spLocks noGrp="1"/>
          </p:cNvSpPr>
          <p:nvPr>
            <p:ph type="sldNum" sz="quarter" idx="12"/>
          </p:nvPr>
        </p:nvSpPr>
        <p:spPr/>
        <p:txBody>
          <a:bodyPr/>
          <a:lstStyle/>
          <a:p>
            <a:fld id="{5754184C-03E4-4F63-89C6-61326BEF193B}" type="slidenum">
              <a:rPr lang="en-US" smtClean="0"/>
              <a:t>1</a:t>
            </a:fld>
            <a:endParaRPr lang="en-US"/>
          </a:p>
        </p:txBody>
      </p:sp>
      <p:sp>
        <p:nvSpPr>
          <p:cNvPr id="4" name="Rectangle 3">
            <a:extLst>
              <a:ext uri="{FF2B5EF4-FFF2-40B4-BE49-F238E27FC236}">
                <a16:creationId xmlns:a16="http://schemas.microsoft.com/office/drawing/2014/main" id="{83102F0B-4920-F360-00BC-CDE3387A80E4}"/>
              </a:ext>
            </a:extLst>
          </p:cNvPr>
          <p:cNvSpPr/>
          <p:nvPr/>
        </p:nvSpPr>
        <p:spPr>
          <a:xfrm>
            <a:off x="0" y="8059"/>
            <a:ext cx="12192000" cy="2798641"/>
          </a:xfrm>
          <a:prstGeom prst="rect">
            <a:avLst/>
          </a:prstGeom>
          <a:solidFill>
            <a:srgbClr val="186B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5BB299E-77E2-40F7-0374-3DF0AB445471}"/>
              </a:ext>
            </a:extLst>
          </p:cNvPr>
          <p:cNvSpPr/>
          <p:nvPr/>
        </p:nvSpPr>
        <p:spPr>
          <a:xfrm>
            <a:off x="0" y="6176842"/>
            <a:ext cx="12192000" cy="681158"/>
          </a:xfrm>
          <a:prstGeom prst="rect">
            <a:avLst/>
          </a:prstGeom>
          <a:solidFill>
            <a:srgbClr val="186B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hidden="1">
            <a:extLst>
              <a:ext uri="{FF2B5EF4-FFF2-40B4-BE49-F238E27FC236}">
                <a16:creationId xmlns:a16="http://schemas.microsoft.com/office/drawing/2014/main" id="{20EA03B0-5B47-D93B-0145-84BAB139A475}"/>
              </a:ext>
            </a:extLst>
          </p:cNvPr>
          <p:cNvSpPr txBox="1"/>
          <p:nvPr/>
        </p:nvSpPr>
        <p:spPr>
          <a:xfrm>
            <a:off x="9982200" y="2125532"/>
            <a:ext cx="2889009" cy="646331"/>
          </a:xfrm>
          <a:prstGeom prst="rect">
            <a:avLst/>
          </a:prstGeom>
          <a:noFill/>
        </p:spPr>
        <p:txBody>
          <a:bodyPr wrap="square" rtlCol="0">
            <a:spAutoFit/>
          </a:bodyPr>
          <a:lstStyle/>
          <a:p>
            <a:pPr algn="ctr"/>
            <a:r>
              <a:rPr lang="en-US" dirty="0">
                <a:solidFill>
                  <a:schemeClr val="bg1"/>
                </a:solidFill>
                <a:latin typeface="Montserrat Medium" pitchFamily="2" charset="0"/>
                <a:ea typeface="League Spartan"/>
                <a:cs typeface="League Spartan"/>
                <a:sym typeface="League Spartan"/>
              </a:rPr>
              <a:t>E-Learning</a:t>
            </a:r>
          </a:p>
          <a:p>
            <a:endParaRPr lang="en-US" dirty="0"/>
          </a:p>
        </p:txBody>
      </p:sp>
      <p:pic>
        <p:nvPicPr>
          <p:cNvPr id="9" name="Picture 8" descr="A white text on a black background&#10;&#10;AI-generated content may be incorrect." hidden="1">
            <a:extLst>
              <a:ext uri="{FF2B5EF4-FFF2-40B4-BE49-F238E27FC236}">
                <a16:creationId xmlns:a16="http://schemas.microsoft.com/office/drawing/2014/main" id="{CC41F4D0-1845-666B-7FE0-27E873E5E33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742926" y="2013744"/>
            <a:ext cx="1221748" cy="1221748"/>
          </a:xfrm>
          <a:prstGeom prst="rect">
            <a:avLst/>
          </a:prstGeom>
        </p:spPr>
      </p:pic>
      <p:sp>
        <p:nvSpPr>
          <p:cNvPr id="8" name="TextBox 7">
            <a:extLst>
              <a:ext uri="{FF2B5EF4-FFF2-40B4-BE49-F238E27FC236}">
                <a16:creationId xmlns:a16="http://schemas.microsoft.com/office/drawing/2014/main" id="{A253227B-5C97-5E31-668A-95C09AB0E4AC}"/>
              </a:ext>
            </a:extLst>
          </p:cNvPr>
          <p:cNvSpPr txBox="1"/>
          <p:nvPr/>
        </p:nvSpPr>
        <p:spPr>
          <a:xfrm>
            <a:off x="12700" y="1105698"/>
            <a:ext cx="9798531" cy="369332"/>
          </a:xfrm>
          <a:prstGeom prst="rect">
            <a:avLst/>
          </a:prstGeom>
          <a:noFill/>
        </p:spPr>
        <p:txBody>
          <a:bodyPr wrap="square" rtlCol="0">
            <a:spAutoFit/>
          </a:bodyPr>
          <a:lstStyle/>
          <a:p>
            <a:r>
              <a:rPr lang="en-US" b="1" dirty="0">
                <a:solidFill>
                  <a:schemeClr val="bg1"/>
                </a:solidFill>
              </a:rPr>
              <a:t>Optimizing BIM Collaboration: ACC Workflow from Design to Construction</a:t>
            </a:r>
            <a:endParaRPr lang="en-US" dirty="0">
              <a:solidFill>
                <a:schemeClr val="bg1"/>
              </a:solidFill>
            </a:endParaRPr>
          </a:p>
        </p:txBody>
      </p:sp>
      <p:sp>
        <p:nvSpPr>
          <p:cNvPr id="10" name="TextBox 9">
            <a:extLst>
              <a:ext uri="{FF2B5EF4-FFF2-40B4-BE49-F238E27FC236}">
                <a16:creationId xmlns:a16="http://schemas.microsoft.com/office/drawing/2014/main" id="{AB81BF8F-2544-A16D-2A9D-D5BFBE015F69}"/>
              </a:ext>
            </a:extLst>
          </p:cNvPr>
          <p:cNvSpPr txBox="1"/>
          <p:nvPr/>
        </p:nvSpPr>
        <p:spPr>
          <a:xfrm>
            <a:off x="25401" y="5824491"/>
            <a:ext cx="12166599" cy="400110"/>
          </a:xfrm>
          <a:prstGeom prst="rect">
            <a:avLst/>
          </a:prstGeom>
          <a:noFill/>
        </p:spPr>
        <p:txBody>
          <a:bodyPr wrap="square" rtlCol="0">
            <a:spAutoFit/>
          </a:bodyPr>
          <a:lstStyle/>
          <a:p>
            <a:r>
              <a:rPr lang="en-US" sz="1000" dirty="0">
                <a:solidFill>
                  <a:schemeClr val="bg1">
                    <a:lumMod val="50000"/>
                  </a:schemeClr>
                </a:solidFill>
              </a:rPr>
              <a:t>This workshop explores the practical workflow of Autodesk Construction Cloud (ACC) in managing BIM projects from design coordination to construction delivery. We will cover document management, model coordination, issue tracking, approval cycles, and real-time collaboration strategies to enhance project efficiency and reduce risks.</a:t>
            </a:r>
            <a:endParaRPr lang="en-US" sz="1000" dirty="0">
              <a:solidFill>
                <a:schemeClr val="bg1">
                  <a:lumMod val="50000"/>
                </a:schemeClr>
              </a:solidFill>
              <a:latin typeface="Aptos Light" panose="020B0004020202020204" pitchFamily="34" charset="0"/>
            </a:endParaRPr>
          </a:p>
        </p:txBody>
      </p:sp>
      <p:sp>
        <p:nvSpPr>
          <p:cNvPr id="12" name="TextBox 11">
            <a:extLst>
              <a:ext uri="{FF2B5EF4-FFF2-40B4-BE49-F238E27FC236}">
                <a16:creationId xmlns:a16="http://schemas.microsoft.com/office/drawing/2014/main" id="{ADCE8310-A821-66BB-AA08-B79DEDD73485}"/>
              </a:ext>
            </a:extLst>
          </p:cNvPr>
          <p:cNvSpPr txBox="1"/>
          <p:nvPr/>
        </p:nvSpPr>
        <p:spPr>
          <a:xfrm>
            <a:off x="12700" y="352815"/>
            <a:ext cx="9798531" cy="769441"/>
          </a:xfrm>
          <a:prstGeom prst="rect">
            <a:avLst/>
          </a:prstGeom>
          <a:noFill/>
        </p:spPr>
        <p:txBody>
          <a:bodyPr wrap="square" rtlCol="0">
            <a:spAutoFit/>
          </a:bodyPr>
          <a:lstStyle/>
          <a:p>
            <a:r>
              <a:rPr lang="en-US" sz="4400" dirty="0">
                <a:solidFill>
                  <a:schemeClr val="bg1"/>
                </a:solidFill>
                <a:latin typeface="+mj-lt"/>
              </a:rPr>
              <a:t>ACC WORKSHOP</a:t>
            </a:r>
          </a:p>
        </p:txBody>
      </p:sp>
      <p:pic>
        <p:nvPicPr>
          <p:cNvPr id="14" name="Picture 13">
            <a:extLst>
              <a:ext uri="{FF2B5EF4-FFF2-40B4-BE49-F238E27FC236}">
                <a16:creationId xmlns:a16="http://schemas.microsoft.com/office/drawing/2014/main" id="{951A8C96-04CE-D49B-CC9B-4BC4777ABA7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550133" y="3056305"/>
            <a:ext cx="381362" cy="381362"/>
          </a:xfrm>
          <a:prstGeom prst="rect">
            <a:avLst/>
          </a:prstGeom>
        </p:spPr>
      </p:pic>
      <p:sp>
        <p:nvSpPr>
          <p:cNvPr id="16" name="TextBox 15">
            <a:extLst>
              <a:ext uri="{FF2B5EF4-FFF2-40B4-BE49-F238E27FC236}">
                <a16:creationId xmlns:a16="http://schemas.microsoft.com/office/drawing/2014/main" id="{FB1D716C-585D-4D73-FDAA-51C0C7B0E89C}"/>
              </a:ext>
            </a:extLst>
          </p:cNvPr>
          <p:cNvSpPr txBox="1"/>
          <p:nvPr/>
        </p:nvSpPr>
        <p:spPr>
          <a:xfrm>
            <a:off x="2455310" y="3847660"/>
            <a:ext cx="4971358" cy="553998"/>
          </a:xfrm>
          <a:prstGeom prst="rect">
            <a:avLst/>
          </a:prstGeom>
          <a:noFill/>
        </p:spPr>
        <p:txBody>
          <a:bodyPr wrap="square" rtlCol="0">
            <a:spAutoFit/>
          </a:bodyPr>
          <a:lstStyle/>
          <a:p>
            <a:r>
              <a:rPr lang="en-US" sz="3000" b="1" dirty="0">
                <a:latin typeface="Arial" panose="020B0604020202020204" pitchFamily="34" charset="0"/>
                <a:cs typeface="Arial" panose="020B0604020202020204" pitchFamily="34" charset="0"/>
              </a:rPr>
              <a:t>Eng. Mohamed Magdy</a:t>
            </a:r>
          </a:p>
        </p:txBody>
      </p:sp>
      <p:sp>
        <p:nvSpPr>
          <p:cNvPr id="18" name="TextBox 17">
            <a:extLst>
              <a:ext uri="{FF2B5EF4-FFF2-40B4-BE49-F238E27FC236}">
                <a16:creationId xmlns:a16="http://schemas.microsoft.com/office/drawing/2014/main" id="{0B7F5525-F06F-5F3A-BFC9-8F98B6271E9C}"/>
              </a:ext>
            </a:extLst>
          </p:cNvPr>
          <p:cNvSpPr txBox="1"/>
          <p:nvPr/>
        </p:nvSpPr>
        <p:spPr>
          <a:xfrm>
            <a:off x="2419349" y="4363810"/>
            <a:ext cx="5627341" cy="553998"/>
          </a:xfrm>
          <a:prstGeom prst="rect">
            <a:avLst/>
          </a:prstGeom>
          <a:noFill/>
        </p:spPr>
        <p:txBody>
          <a:bodyPr wrap="square" rtlCol="0">
            <a:spAutoFit/>
          </a:bodyPr>
          <a:lstStyle/>
          <a:p>
            <a:r>
              <a:rPr lang="en-US" sz="1500" b="1" dirty="0">
                <a:solidFill>
                  <a:schemeClr val="bg1">
                    <a:lumMod val="65000"/>
                  </a:schemeClr>
                </a:solidFill>
              </a:rPr>
              <a:t>Autodesk Construction Cloud (ACC) Workflow – From Model Coordination to Project Delivery</a:t>
            </a:r>
            <a:endParaRPr lang="en-US" sz="1500" dirty="0">
              <a:solidFill>
                <a:schemeClr val="bg1">
                  <a:lumMod val="65000"/>
                </a:schemeClr>
              </a:solidFill>
            </a:endParaRPr>
          </a:p>
        </p:txBody>
      </p:sp>
      <p:pic>
        <p:nvPicPr>
          <p:cNvPr id="19" name="Picture 18">
            <a:extLst>
              <a:ext uri="{FF2B5EF4-FFF2-40B4-BE49-F238E27FC236}">
                <a16:creationId xmlns:a16="http://schemas.microsoft.com/office/drawing/2014/main" id="{E4E7158C-A96E-FAF4-17A6-06334DC6A212}"/>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5400" y="3627808"/>
            <a:ext cx="2184399" cy="2120242"/>
          </a:xfrm>
          <a:prstGeom prst="rect">
            <a:avLst/>
          </a:prstGeom>
        </p:spPr>
      </p:pic>
      <p:sp>
        <p:nvSpPr>
          <p:cNvPr id="23" name="TextBox 22">
            <a:extLst>
              <a:ext uri="{FF2B5EF4-FFF2-40B4-BE49-F238E27FC236}">
                <a16:creationId xmlns:a16="http://schemas.microsoft.com/office/drawing/2014/main" id="{ABAD3051-4BCE-1D3B-C56D-F99269965FD6}"/>
              </a:ext>
            </a:extLst>
          </p:cNvPr>
          <p:cNvSpPr txBox="1"/>
          <p:nvPr/>
        </p:nvSpPr>
        <p:spPr>
          <a:xfrm>
            <a:off x="0" y="2986934"/>
            <a:ext cx="5871266" cy="430887"/>
          </a:xfrm>
          <a:prstGeom prst="rect">
            <a:avLst/>
          </a:prstGeom>
          <a:noFill/>
        </p:spPr>
        <p:txBody>
          <a:bodyPr wrap="square" rtlCol="0">
            <a:spAutoFit/>
          </a:bodyPr>
          <a:lstStyle/>
          <a:p>
            <a:r>
              <a:rPr lang="en-US" sz="2200" dirty="0">
                <a:latin typeface="Arial" panose="020B0604020202020204" pitchFamily="34" charset="0"/>
                <a:cs typeface="Arial" panose="020B0604020202020204" pitchFamily="34" charset="0"/>
              </a:rPr>
              <a:t>AMC Workshop instructor</a:t>
            </a:r>
          </a:p>
        </p:txBody>
      </p:sp>
      <p:sp>
        <p:nvSpPr>
          <p:cNvPr id="24" name="TextBox 23">
            <a:extLst>
              <a:ext uri="{FF2B5EF4-FFF2-40B4-BE49-F238E27FC236}">
                <a16:creationId xmlns:a16="http://schemas.microsoft.com/office/drawing/2014/main" id="{CC6964C5-3850-E4AE-A946-54E018CC478D}"/>
              </a:ext>
            </a:extLst>
          </p:cNvPr>
          <p:cNvSpPr txBox="1"/>
          <p:nvPr/>
        </p:nvSpPr>
        <p:spPr>
          <a:xfrm>
            <a:off x="10328975" y="6576952"/>
            <a:ext cx="1863025" cy="276999"/>
          </a:xfrm>
          <a:prstGeom prst="rect">
            <a:avLst/>
          </a:prstGeom>
          <a:noFill/>
        </p:spPr>
        <p:txBody>
          <a:bodyPr wrap="square" rtlCol="0">
            <a:spAutoFit/>
          </a:bodyPr>
          <a:lstStyle/>
          <a:p>
            <a:pPr algn="r"/>
            <a:r>
              <a:rPr lang="en-US" sz="1200" i="1" dirty="0">
                <a:solidFill>
                  <a:schemeClr val="bg1"/>
                </a:solidFill>
                <a:latin typeface="Arial" panose="020B0604020202020204" pitchFamily="34" charset="0"/>
                <a:cs typeface="Arial" panose="020B0604020202020204" pitchFamily="34" charset="0"/>
              </a:rPr>
              <a:t>www.amcengineer.com</a:t>
            </a:r>
          </a:p>
        </p:txBody>
      </p:sp>
      <p:sp>
        <p:nvSpPr>
          <p:cNvPr id="25" name="Rectangle 24">
            <a:extLst>
              <a:ext uri="{FF2B5EF4-FFF2-40B4-BE49-F238E27FC236}">
                <a16:creationId xmlns:a16="http://schemas.microsoft.com/office/drawing/2014/main" id="{79297511-C0A5-2784-91E4-667CBF074891}"/>
              </a:ext>
            </a:extLst>
          </p:cNvPr>
          <p:cNvSpPr/>
          <p:nvPr/>
        </p:nvSpPr>
        <p:spPr>
          <a:xfrm rot="5400000">
            <a:off x="1692626" y="4521110"/>
            <a:ext cx="1400173" cy="53274"/>
          </a:xfrm>
          <a:prstGeom prst="rect">
            <a:avLst/>
          </a:prstGeom>
          <a:solidFill>
            <a:srgbClr val="186B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3F8EEC1B-3E91-D6E2-4824-6107543D04C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256242" y="3847890"/>
            <a:ext cx="3451916" cy="1399944"/>
          </a:xfrm>
          <a:prstGeom prst="rect">
            <a:avLst/>
          </a:prstGeom>
        </p:spPr>
      </p:pic>
      <p:pic>
        <p:nvPicPr>
          <p:cNvPr id="5" name="Graphic 4">
            <a:extLst>
              <a:ext uri="{FF2B5EF4-FFF2-40B4-BE49-F238E27FC236}">
                <a16:creationId xmlns:a16="http://schemas.microsoft.com/office/drawing/2014/main" id="{7F77A2B1-0C8B-85D3-724C-4B2B81354DC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52776" y="1819373"/>
            <a:ext cx="1355381" cy="725716"/>
          </a:xfrm>
          <a:prstGeom prst="rect">
            <a:avLst/>
          </a:prstGeom>
        </p:spPr>
      </p:pic>
    </p:spTree>
    <p:extLst>
      <p:ext uri="{BB962C8B-B14F-4D97-AF65-F5344CB8AC3E}">
        <p14:creationId xmlns:p14="http://schemas.microsoft.com/office/powerpoint/2010/main" val="1859967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0B79-4F6F-2B03-846E-F150D0409A9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9F2EFF4-D008-CEC1-314D-D983AA037617}"/>
              </a:ext>
            </a:extLst>
          </p:cNvPr>
          <p:cNvSpPr>
            <a:spLocks noGrp="1"/>
          </p:cNvSpPr>
          <p:nvPr>
            <p:ph type="ctrTitle"/>
          </p:nvPr>
        </p:nvSpPr>
        <p:spPr>
          <a:xfrm>
            <a:off x="1524000" y="610129"/>
            <a:ext cx="9144000" cy="872596"/>
          </a:xfrm>
        </p:spPr>
        <p:txBody>
          <a:bodyPr/>
          <a:lstStyle/>
          <a:p>
            <a:r>
              <a:rPr lang="en-US" sz="5500" dirty="0"/>
              <a:t>Today's Agenda</a:t>
            </a:r>
          </a:p>
        </p:txBody>
      </p:sp>
      <p:sp>
        <p:nvSpPr>
          <p:cNvPr id="7" name="Subtitle 6">
            <a:extLst>
              <a:ext uri="{FF2B5EF4-FFF2-40B4-BE49-F238E27FC236}">
                <a16:creationId xmlns:a16="http://schemas.microsoft.com/office/drawing/2014/main" id="{D7939C51-91C1-A1C1-2AC7-D947707C405B}"/>
              </a:ext>
            </a:extLst>
          </p:cNvPr>
          <p:cNvSpPr>
            <a:spLocks noGrp="1"/>
          </p:cNvSpPr>
          <p:nvPr>
            <p:ph type="subTitle" idx="1"/>
          </p:nvPr>
        </p:nvSpPr>
        <p:spPr>
          <a:xfrm>
            <a:off x="40640" y="1640840"/>
            <a:ext cx="12151360" cy="4373880"/>
          </a:xfrm>
        </p:spPr>
        <p:txBody>
          <a:bodyPr/>
          <a:lstStyle/>
          <a:p>
            <a:pPr>
              <a:lnSpc>
                <a:spcPct val="150000"/>
              </a:lnSpc>
            </a:pPr>
            <a:r>
              <a:rPr lang="en-US" dirty="0">
                <a:solidFill>
                  <a:srgbClr val="186BFE"/>
                </a:solidFill>
              </a:rPr>
              <a:t>What is ACC ? </a:t>
            </a:r>
          </a:p>
          <a:p>
            <a:pPr>
              <a:lnSpc>
                <a:spcPct val="150000"/>
              </a:lnSpc>
            </a:pPr>
            <a:r>
              <a:rPr lang="en-US" dirty="0">
                <a:solidFill>
                  <a:srgbClr val="186BFE"/>
                </a:solidFill>
              </a:rPr>
              <a:t>ACC Features</a:t>
            </a:r>
            <a:endParaRPr lang="ar-EG" dirty="0">
              <a:solidFill>
                <a:srgbClr val="186BFE"/>
              </a:solidFill>
            </a:endParaRPr>
          </a:p>
          <a:p>
            <a:pPr>
              <a:lnSpc>
                <a:spcPct val="150000"/>
              </a:lnSpc>
            </a:pPr>
            <a:r>
              <a:rPr lang="en-US" dirty="0">
                <a:solidFill>
                  <a:srgbClr val="186BFE"/>
                </a:solidFill>
              </a:rPr>
              <a:t>ACC Packages</a:t>
            </a:r>
          </a:p>
          <a:p>
            <a:pPr>
              <a:lnSpc>
                <a:spcPct val="150000"/>
              </a:lnSpc>
            </a:pPr>
            <a:r>
              <a:rPr lang="en-US" dirty="0">
                <a:solidFill>
                  <a:srgbClr val="186BFE"/>
                </a:solidFill>
              </a:rPr>
              <a:t>ACC &amp; BIM Relationship</a:t>
            </a:r>
            <a:endParaRPr lang="ar-EG" dirty="0">
              <a:solidFill>
                <a:srgbClr val="186BFE"/>
              </a:solidFill>
            </a:endParaRPr>
          </a:p>
          <a:p>
            <a:pPr>
              <a:lnSpc>
                <a:spcPct val="150000"/>
              </a:lnSpc>
            </a:pPr>
            <a:r>
              <a:rPr lang="en-US" dirty="0">
                <a:solidFill>
                  <a:srgbClr val="186BFE"/>
                </a:solidFill>
              </a:rPr>
              <a:t>Practical Stage (Live Demo Section)</a:t>
            </a:r>
            <a:endParaRPr lang="ar-EG" dirty="0">
              <a:solidFill>
                <a:srgbClr val="186BFE"/>
              </a:solidFill>
            </a:endParaRPr>
          </a:p>
          <a:p>
            <a:pPr>
              <a:lnSpc>
                <a:spcPct val="150000"/>
              </a:lnSpc>
            </a:pPr>
            <a:r>
              <a:rPr lang="en-US" dirty="0">
                <a:solidFill>
                  <a:srgbClr val="186BFE"/>
                </a:solidFill>
              </a:rPr>
              <a:t>Questions</a:t>
            </a:r>
            <a:endParaRPr lang="ar-EG" dirty="0">
              <a:solidFill>
                <a:srgbClr val="186BFE"/>
              </a:solidFill>
            </a:endParaRPr>
          </a:p>
          <a:p>
            <a:pPr>
              <a:lnSpc>
                <a:spcPct val="150000"/>
              </a:lnSpc>
            </a:pPr>
            <a:r>
              <a:rPr lang="en-US" dirty="0">
                <a:solidFill>
                  <a:srgbClr val="186BFE"/>
                </a:solidFill>
              </a:rPr>
              <a:t>Q &amp; A</a:t>
            </a:r>
          </a:p>
          <a:p>
            <a:pPr>
              <a:lnSpc>
                <a:spcPct val="150000"/>
              </a:lnSpc>
            </a:pPr>
            <a:endParaRPr lang="en-US" dirty="0">
              <a:solidFill>
                <a:srgbClr val="186BFE"/>
              </a:solidFill>
            </a:endParaRPr>
          </a:p>
        </p:txBody>
      </p:sp>
    </p:spTree>
    <p:extLst>
      <p:ext uri="{BB962C8B-B14F-4D97-AF65-F5344CB8AC3E}">
        <p14:creationId xmlns:p14="http://schemas.microsoft.com/office/powerpoint/2010/main" val="4979727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95509-665B-6373-E8C2-67A37BAC130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85B5B6E-0820-D819-29A8-4B3643B931CB}"/>
              </a:ext>
            </a:extLst>
          </p:cNvPr>
          <p:cNvSpPr>
            <a:spLocks noGrp="1"/>
          </p:cNvSpPr>
          <p:nvPr>
            <p:ph type="ctrTitle"/>
          </p:nvPr>
        </p:nvSpPr>
        <p:spPr>
          <a:xfrm>
            <a:off x="190710" y="3737281"/>
            <a:ext cx="5046134" cy="1655762"/>
          </a:xfrm>
        </p:spPr>
        <p:txBody>
          <a:bodyPr/>
          <a:lstStyle/>
          <a:p>
            <a:pPr algn="l"/>
            <a:r>
              <a:rPr lang="en-US" sz="5500" dirty="0"/>
              <a:t>Level Up Your </a:t>
            </a:r>
            <a:br>
              <a:rPr lang="en-US" sz="5500" dirty="0"/>
            </a:br>
            <a:r>
              <a:rPr lang="en-US" sz="5500" dirty="0"/>
              <a:t>Collaboration</a:t>
            </a:r>
          </a:p>
        </p:txBody>
      </p:sp>
      <p:sp>
        <p:nvSpPr>
          <p:cNvPr id="7" name="Subtitle 6">
            <a:extLst>
              <a:ext uri="{FF2B5EF4-FFF2-40B4-BE49-F238E27FC236}">
                <a16:creationId xmlns:a16="http://schemas.microsoft.com/office/drawing/2014/main" id="{C24CADE6-0314-E1BA-E2E3-15AA75747C03}"/>
              </a:ext>
            </a:extLst>
          </p:cNvPr>
          <p:cNvSpPr>
            <a:spLocks noGrp="1"/>
          </p:cNvSpPr>
          <p:nvPr>
            <p:ph type="subTitle" idx="1"/>
          </p:nvPr>
        </p:nvSpPr>
        <p:spPr>
          <a:xfrm>
            <a:off x="72177" y="647735"/>
            <a:ext cx="12026054" cy="349010"/>
          </a:xfrm>
        </p:spPr>
        <p:txBody>
          <a:bodyPr/>
          <a:lstStyle/>
          <a:p>
            <a:pPr algn="l"/>
            <a:r>
              <a:rPr lang="en-US" dirty="0">
                <a:solidFill>
                  <a:srgbClr val="186BFE"/>
                </a:solidFill>
              </a:rPr>
              <a:t>What is ACC ? </a:t>
            </a:r>
          </a:p>
        </p:txBody>
      </p:sp>
      <p:pic>
        <p:nvPicPr>
          <p:cNvPr id="3" name="Picture 2">
            <a:extLst>
              <a:ext uri="{FF2B5EF4-FFF2-40B4-BE49-F238E27FC236}">
                <a16:creationId xmlns:a16="http://schemas.microsoft.com/office/drawing/2014/main" id="{F556CBF9-8154-11BC-9039-1F74B5D80EB8}"/>
              </a:ext>
            </a:extLst>
          </p:cNvPr>
          <p:cNvPicPr>
            <a:picLocks noChangeAspect="1"/>
          </p:cNvPicPr>
          <p:nvPr/>
        </p:nvPicPr>
        <p:blipFill>
          <a:blip r:embed="rId2"/>
          <a:stretch>
            <a:fillRect/>
          </a:stretch>
        </p:blipFill>
        <p:spPr>
          <a:xfrm>
            <a:off x="5307327" y="1283217"/>
            <a:ext cx="6376673" cy="4375200"/>
          </a:xfrm>
          <a:prstGeom prst="rect">
            <a:avLst/>
          </a:prstGeom>
        </p:spPr>
      </p:pic>
      <p:pic>
        <p:nvPicPr>
          <p:cNvPr id="9" name="Picture 8">
            <a:extLst>
              <a:ext uri="{FF2B5EF4-FFF2-40B4-BE49-F238E27FC236}">
                <a16:creationId xmlns:a16="http://schemas.microsoft.com/office/drawing/2014/main" id="{BC8C0E21-DEA2-DE40-F423-70D500C37713}"/>
              </a:ext>
            </a:extLst>
          </p:cNvPr>
          <p:cNvPicPr>
            <a:picLocks noChangeAspect="1"/>
          </p:cNvPicPr>
          <p:nvPr/>
        </p:nvPicPr>
        <p:blipFill>
          <a:blip r:embed="rId3"/>
          <a:stretch>
            <a:fillRect/>
          </a:stretch>
        </p:blipFill>
        <p:spPr>
          <a:xfrm>
            <a:off x="190710" y="5810817"/>
            <a:ext cx="1481167" cy="483303"/>
          </a:xfrm>
          <a:prstGeom prst="rect">
            <a:avLst/>
          </a:prstGeom>
        </p:spPr>
      </p:pic>
      <p:sp>
        <p:nvSpPr>
          <p:cNvPr id="11" name="TextBox 10">
            <a:extLst>
              <a:ext uri="{FF2B5EF4-FFF2-40B4-BE49-F238E27FC236}">
                <a16:creationId xmlns:a16="http://schemas.microsoft.com/office/drawing/2014/main" id="{A60AB032-A456-DF34-DC1F-502D842512E0}"/>
              </a:ext>
            </a:extLst>
          </p:cNvPr>
          <p:cNvSpPr txBox="1"/>
          <p:nvPr/>
        </p:nvSpPr>
        <p:spPr>
          <a:xfrm>
            <a:off x="120226" y="1283217"/>
            <a:ext cx="6243320" cy="1938992"/>
          </a:xfrm>
          <a:prstGeom prst="rect">
            <a:avLst/>
          </a:prstGeom>
          <a:noFill/>
        </p:spPr>
        <p:txBody>
          <a:bodyPr wrap="square">
            <a:spAutoFit/>
          </a:bodyPr>
          <a:lstStyle/>
          <a:p>
            <a:r>
              <a:rPr lang="en-US" sz="2400" dirty="0"/>
              <a:t>Autodesk Construction Cloud (ACC) is a cloud-based project management and collaboration platform that connects design, engineering, and construction teams in one centralized digital environment.</a:t>
            </a:r>
          </a:p>
        </p:txBody>
      </p:sp>
      <p:sp>
        <p:nvSpPr>
          <p:cNvPr id="12" name="TextBox 11">
            <a:extLst>
              <a:ext uri="{FF2B5EF4-FFF2-40B4-BE49-F238E27FC236}">
                <a16:creationId xmlns:a16="http://schemas.microsoft.com/office/drawing/2014/main" id="{41D99813-F68D-D827-5D1E-0C238DEF61C4}"/>
              </a:ext>
            </a:extLst>
          </p:cNvPr>
          <p:cNvSpPr txBox="1"/>
          <p:nvPr/>
        </p:nvSpPr>
        <p:spPr>
          <a:xfrm>
            <a:off x="190710" y="5393043"/>
            <a:ext cx="3901440" cy="261610"/>
          </a:xfrm>
          <a:prstGeom prst="rect">
            <a:avLst/>
          </a:prstGeom>
          <a:noFill/>
        </p:spPr>
        <p:txBody>
          <a:bodyPr wrap="square" rtlCol="0">
            <a:spAutoFit/>
          </a:bodyPr>
          <a:lstStyle/>
          <a:p>
            <a:r>
              <a:rPr lang="en-US" sz="1100" dirty="0">
                <a:solidFill>
                  <a:schemeClr val="bg1">
                    <a:lumMod val="50000"/>
                  </a:schemeClr>
                </a:solidFill>
              </a:rPr>
              <a:t>Powered by/</a:t>
            </a:r>
          </a:p>
        </p:txBody>
      </p:sp>
    </p:spTree>
    <p:extLst>
      <p:ext uri="{BB962C8B-B14F-4D97-AF65-F5344CB8AC3E}">
        <p14:creationId xmlns:p14="http://schemas.microsoft.com/office/powerpoint/2010/main" val="175459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hidden="1">
            <a:extLst>
              <a:ext uri="{FF2B5EF4-FFF2-40B4-BE49-F238E27FC236}">
                <a16:creationId xmlns:a16="http://schemas.microsoft.com/office/drawing/2014/main" id="{B883BFAB-F875-32DC-5303-403CA0D60B74}"/>
              </a:ext>
            </a:extLst>
          </p:cNvPr>
          <p:cNvSpPr txBox="1"/>
          <p:nvPr/>
        </p:nvSpPr>
        <p:spPr>
          <a:xfrm>
            <a:off x="114300" y="1013102"/>
            <a:ext cx="12077700" cy="307777"/>
          </a:xfrm>
          <a:prstGeom prst="rect">
            <a:avLst/>
          </a:prstGeom>
          <a:noFill/>
        </p:spPr>
        <p:txBody>
          <a:bodyPr wrap="square" rtlCol="0">
            <a:spAutoFit/>
          </a:bodyPr>
          <a:lstStyle/>
          <a:p>
            <a:r>
              <a:rPr lang="en-US" sz="1400" dirty="0">
                <a:solidFill>
                  <a:schemeClr val="bg1">
                    <a:lumMod val="50000"/>
                  </a:schemeClr>
                </a:solidFill>
                <a:latin typeface="+mj-lt"/>
              </a:rPr>
              <a:t>Clear Work sample for the workshop name</a:t>
            </a:r>
          </a:p>
        </p:txBody>
      </p:sp>
      <p:sp>
        <p:nvSpPr>
          <p:cNvPr id="7" name="TextBox 6">
            <a:extLst>
              <a:ext uri="{FF2B5EF4-FFF2-40B4-BE49-F238E27FC236}">
                <a16:creationId xmlns:a16="http://schemas.microsoft.com/office/drawing/2014/main" id="{4D944E34-134E-6009-F641-BAF55C6550EA}"/>
              </a:ext>
            </a:extLst>
          </p:cNvPr>
          <p:cNvSpPr txBox="1"/>
          <p:nvPr/>
        </p:nvSpPr>
        <p:spPr>
          <a:xfrm>
            <a:off x="114300" y="1066003"/>
            <a:ext cx="12077700" cy="338554"/>
          </a:xfrm>
          <a:prstGeom prst="rect">
            <a:avLst/>
          </a:prstGeom>
          <a:noFill/>
        </p:spPr>
        <p:txBody>
          <a:bodyPr wrap="square" rtlCol="0">
            <a:spAutoFit/>
          </a:bodyPr>
          <a:lstStyle/>
          <a:p>
            <a:r>
              <a:rPr lang="en-US" sz="1600" dirty="0">
                <a:solidFill>
                  <a:srgbClr val="186BFE"/>
                </a:solidFill>
              </a:rPr>
              <a:t>From Local Network to the Cloud</a:t>
            </a:r>
          </a:p>
        </p:txBody>
      </p:sp>
      <p:pic>
        <p:nvPicPr>
          <p:cNvPr id="3" name="Picture 2">
            <a:extLst>
              <a:ext uri="{FF2B5EF4-FFF2-40B4-BE49-F238E27FC236}">
                <a16:creationId xmlns:a16="http://schemas.microsoft.com/office/drawing/2014/main" id="{73B824B4-4019-FF38-4E27-C0ED27CE5BF1}"/>
              </a:ext>
            </a:extLst>
          </p:cNvPr>
          <p:cNvPicPr>
            <a:picLocks noChangeAspect="1"/>
          </p:cNvPicPr>
          <p:nvPr/>
        </p:nvPicPr>
        <p:blipFill>
          <a:blip r:embed="rId2"/>
          <a:stretch>
            <a:fillRect/>
          </a:stretch>
        </p:blipFill>
        <p:spPr>
          <a:xfrm>
            <a:off x="22225" y="1812369"/>
            <a:ext cx="12147550" cy="4110074"/>
          </a:xfrm>
          <a:prstGeom prst="rect">
            <a:avLst/>
          </a:prstGeom>
        </p:spPr>
      </p:pic>
      <p:sp>
        <p:nvSpPr>
          <p:cNvPr id="11" name="Subtitle 6">
            <a:extLst>
              <a:ext uri="{FF2B5EF4-FFF2-40B4-BE49-F238E27FC236}">
                <a16:creationId xmlns:a16="http://schemas.microsoft.com/office/drawing/2014/main" id="{8403DD02-5970-C47B-DD09-4D7197630872}"/>
              </a:ext>
            </a:extLst>
          </p:cNvPr>
          <p:cNvSpPr txBox="1">
            <a:spLocks/>
          </p:cNvSpPr>
          <p:nvPr/>
        </p:nvSpPr>
        <p:spPr>
          <a:xfrm>
            <a:off x="72177" y="647735"/>
            <a:ext cx="12026054" cy="3490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186BFE"/>
                </a:solidFill>
              </a:rPr>
              <a:t>What is ACC ? </a:t>
            </a:r>
          </a:p>
        </p:txBody>
      </p:sp>
    </p:spTree>
    <p:extLst>
      <p:ext uri="{BB962C8B-B14F-4D97-AF65-F5344CB8AC3E}">
        <p14:creationId xmlns:p14="http://schemas.microsoft.com/office/powerpoint/2010/main" val="1548059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AB03E-3BBF-AEFD-26FC-A5DEBAD3BD20}"/>
            </a:ext>
          </a:extLst>
        </p:cNvPr>
        <p:cNvGrpSpPr/>
        <p:nvPr/>
      </p:nvGrpSpPr>
      <p:grpSpPr>
        <a:xfrm>
          <a:off x="0" y="0"/>
          <a:ext cx="0" cy="0"/>
          <a:chOff x="0" y="0"/>
          <a:chExt cx="0" cy="0"/>
        </a:xfrm>
      </p:grpSpPr>
      <p:sp>
        <p:nvSpPr>
          <p:cNvPr id="6" name="TextBox 5" hidden="1">
            <a:extLst>
              <a:ext uri="{FF2B5EF4-FFF2-40B4-BE49-F238E27FC236}">
                <a16:creationId xmlns:a16="http://schemas.microsoft.com/office/drawing/2014/main" id="{844C177B-CE41-3D10-EFDE-6275A6F8048E}"/>
              </a:ext>
            </a:extLst>
          </p:cNvPr>
          <p:cNvSpPr txBox="1"/>
          <p:nvPr/>
        </p:nvSpPr>
        <p:spPr>
          <a:xfrm>
            <a:off x="114300" y="1013102"/>
            <a:ext cx="12077700" cy="307777"/>
          </a:xfrm>
          <a:prstGeom prst="rect">
            <a:avLst/>
          </a:prstGeom>
          <a:noFill/>
        </p:spPr>
        <p:txBody>
          <a:bodyPr wrap="square" rtlCol="0">
            <a:spAutoFit/>
          </a:bodyPr>
          <a:lstStyle/>
          <a:p>
            <a:r>
              <a:rPr lang="en-US" sz="1400" dirty="0">
                <a:solidFill>
                  <a:schemeClr val="bg1">
                    <a:lumMod val="50000"/>
                  </a:schemeClr>
                </a:solidFill>
                <a:latin typeface="+mj-lt"/>
              </a:rPr>
              <a:t>Clear Work sample for the workshop name</a:t>
            </a:r>
          </a:p>
        </p:txBody>
      </p:sp>
      <p:sp>
        <p:nvSpPr>
          <p:cNvPr id="7" name="TextBox 6">
            <a:extLst>
              <a:ext uri="{FF2B5EF4-FFF2-40B4-BE49-F238E27FC236}">
                <a16:creationId xmlns:a16="http://schemas.microsoft.com/office/drawing/2014/main" id="{A422EFC8-E191-AD4B-EA7F-F5365276EBD7}"/>
              </a:ext>
            </a:extLst>
          </p:cNvPr>
          <p:cNvSpPr txBox="1"/>
          <p:nvPr/>
        </p:nvSpPr>
        <p:spPr>
          <a:xfrm>
            <a:off x="114300" y="1279459"/>
            <a:ext cx="4970780" cy="430887"/>
          </a:xfrm>
          <a:prstGeom prst="rect">
            <a:avLst/>
          </a:prstGeom>
          <a:noFill/>
        </p:spPr>
        <p:txBody>
          <a:bodyPr wrap="square" rtlCol="0">
            <a:spAutoFit/>
          </a:bodyPr>
          <a:lstStyle/>
          <a:p>
            <a:r>
              <a:rPr lang="en-US" sz="2200" dirty="0">
                <a:solidFill>
                  <a:srgbClr val="186BFE"/>
                </a:solidFill>
              </a:rPr>
              <a:t>ACC Enables to:</a:t>
            </a:r>
          </a:p>
        </p:txBody>
      </p:sp>
      <p:sp>
        <p:nvSpPr>
          <p:cNvPr id="11" name="Subtitle 6">
            <a:extLst>
              <a:ext uri="{FF2B5EF4-FFF2-40B4-BE49-F238E27FC236}">
                <a16:creationId xmlns:a16="http://schemas.microsoft.com/office/drawing/2014/main" id="{B5465407-B553-F378-E20A-B35573DC2071}"/>
              </a:ext>
            </a:extLst>
          </p:cNvPr>
          <p:cNvSpPr txBox="1">
            <a:spLocks/>
          </p:cNvSpPr>
          <p:nvPr/>
        </p:nvSpPr>
        <p:spPr>
          <a:xfrm>
            <a:off x="72177" y="647735"/>
            <a:ext cx="12026054" cy="3490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186BFE"/>
                </a:solidFill>
              </a:rPr>
              <a:t>What is ACC ? </a:t>
            </a:r>
          </a:p>
        </p:txBody>
      </p:sp>
      <p:sp>
        <p:nvSpPr>
          <p:cNvPr id="12" name="Rectangle 6">
            <a:extLst>
              <a:ext uri="{FF2B5EF4-FFF2-40B4-BE49-F238E27FC236}">
                <a16:creationId xmlns:a16="http://schemas.microsoft.com/office/drawing/2014/main" id="{89605515-FCA3-0308-569A-9041FC9DA094}"/>
              </a:ext>
            </a:extLst>
          </p:cNvPr>
          <p:cNvSpPr>
            <a:spLocks noChangeArrowheads="1"/>
          </p:cNvSpPr>
          <p:nvPr/>
        </p:nvSpPr>
        <p:spPr bwMode="auto">
          <a:xfrm>
            <a:off x="182879" y="1993060"/>
            <a:ext cx="43825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lang="en-US" altLang="en-US" b="1" dirty="0">
                <a:latin typeface="Arial" panose="020B0604020202020204" pitchFamily="34" charset="0"/>
              </a:rPr>
              <a:t>Centralized document management</a:t>
            </a:r>
          </a:p>
        </p:txBody>
      </p:sp>
      <p:sp>
        <p:nvSpPr>
          <p:cNvPr id="13" name="Rectangle 7">
            <a:extLst>
              <a:ext uri="{FF2B5EF4-FFF2-40B4-BE49-F238E27FC236}">
                <a16:creationId xmlns:a16="http://schemas.microsoft.com/office/drawing/2014/main" id="{ED9333E7-9BDB-3085-5F1C-D15D10115C51}"/>
              </a:ext>
            </a:extLst>
          </p:cNvPr>
          <p:cNvSpPr>
            <a:spLocks noChangeArrowheads="1"/>
          </p:cNvSpPr>
          <p:nvPr/>
        </p:nvSpPr>
        <p:spPr bwMode="auto">
          <a:xfrm>
            <a:off x="228600" y="2738566"/>
            <a:ext cx="42062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a:ln>
                  <a:noFill/>
                </a:ln>
                <a:solidFill>
                  <a:schemeClr val="tx1"/>
                </a:solidFill>
                <a:effectLst/>
                <a:latin typeface="Arial" panose="020B0604020202020204" pitchFamily="34" charset="0"/>
              </a:rPr>
              <a:t>Real-time Model collaboration</a:t>
            </a:r>
          </a:p>
        </p:txBody>
      </p:sp>
      <p:sp>
        <p:nvSpPr>
          <p:cNvPr id="14" name="Rectangle 8">
            <a:extLst>
              <a:ext uri="{FF2B5EF4-FFF2-40B4-BE49-F238E27FC236}">
                <a16:creationId xmlns:a16="http://schemas.microsoft.com/office/drawing/2014/main" id="{F5DA1EB2-9E65-9370-D8CA-31F13ED6721E}"/>
              </a:ext>
            </a:extLst>
          </p:cNvPr>
          <p:cNvSpPr>
            <a:spLocks noChangeArrowheads="1"/>
          </p:cNvSpPr>
          <p:nvPr/>
        </p:nvSpPr>
        <p:spPr bwMode="auto">
          <a:xfrm>
            <a:off x="182879" y="3477453"/>
            <a:ext cx="118313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a:ln>
                  <a:noFill/>
                </a:ln>
                <a:solidFill>
                  <a:schemeClr val="tx1"/>
                </a:solidFill>
                <a:effectLst/>
                <a:latin typeface="Arial" panose="020B0604020202020204" pitchFamily="34" charset="0"/>
              </a:rPr>
              <a:t>Issue tracking and coordination</a:t>
            </a:r>
          </a:p>
        </p:txBody>
      </p:sp>
      <p:sp>
        <p:nvSpPr>
          <p:cNvPr id="15" name="Rectangle 9">
            <a:extLst>
              <a:ext uri="{FF2B5EF4-FFF2-40B4-BE49-F238E27FC236}">
                <a16:creationId xmlns:a16="http://schemas.microsoft.com/office/drawing/2014/main" id="{6F688465-2E02-5E87-C87D-24BD6A04EA1E}"/>
              </a:ext>
            </a:extLst>
          </p:cNvPr>
          <p:cNvSpPr>
            <a:spLocks noChangeArrowheads="1"/>
          </p:cNvSpPr>
          <p:nvPr/>
        </p:nvSpPr>
        <p:spPr bwMode="auto">
          <a:xfrm>
            <a:off x="182879" y="4216340"/>
            <a:ext cx="804164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800" b="1" i="0" u="none" strike="noStrike" cap="none" normalizeH="0" baseline="0" dirty="0">
                <a:ln>
                  <a:noFill/>
                </a:ln>
                <a:solidFill>
                  <a:schemeClr val="tx1"/>
                </a:solidFill>
                <a:effectLst/>
                <a:latin typeface="Arial" panose="020B0604020202020204" pitchFamily="34" charset="0"/>
              </a:rPr>
              <a:t>Controlled approval workflows</a:t>
            </a:r>
          </a:p>
        </p:txBody>
      </p:sp>
      <p:sp>
        <p:nvSpPr>
          <p:cNvPr id="17" name="TextBox 16">
            <a:extLst>
              <a:ext uri="{FF2B5EF4-FFF2-40B4-BE49-F238E27FC236}">
                <a16:creationId xmlns:a16="http://schemas.microsoft.com/office/drawing/2014/main" id="{FF04C16A-B31C-038E-EA8C-F4214065AB10}"/>
              </a:ext>
            </a:extLst>
          </p:cNvPr>
          <p:cNvSpPr txBox="1"/>
          <p:nvPr/>
        </p:nvSpPr>
        <p:spPr>
          <a:xfrm>
            <a:off x="228600" y="4955227"/>
            <a:ext cx="6121400" cy="369332"/>
          </a:xfrm>
          <a:prstGeom prst="rect">
            <a:avLst/>
          </a:prstGeom>
          <a:noFill/>
        </p:spPr>
        <p:txBody>
          <a:bodyPr wrap="square">
            <a:spAutoFit/>
          </a:bodyPr>
          <a:lstStyle/>
          <a:p>
            <a:r>
              <a:rPr lang="en-US" b="1" dirty="0"/>
              <a:t>Data-driven project monitoring</a:t>
            </a:r>
          </a:p>
        </p:txBody>
      </p:sp>
      <p:pic>
        <p:nvPicPr>
          <p:cNvPr id="18" name="Picture 17">
            <a:extLst>
              <a:ext uri="{FF2B5EF4-FFF2-40B4-BE49-F238E27FC236}">
                <a16:creationId xmlns:a16="http://schemas.microsoft.com/office/drawing/2014/main" id="{1C8F6B09-4D59-84A1-102A-6CB6A91D9D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1289" y="1997338"/>
            <a:ext cx="5966459" cy="3356133"/>
          </a:xfrm>
          <a:prstGeom prst="rect">
            <a:avLst/>
          </a:prstGeom>
        </p:spPr>
      </p:pic>
      <p:sp>
        <p:nvSpPr>
          <p:cNvPr id="20" name="TextBox 19">
            <a:extLst>
              <a:ext uri="{FF2B5EF4-FFF2-40B4-BE49-F238E27FC236}">
                <a16:creationId xmlns:a16="http://schemas.microsoft.com/office/drawing/2014/main" id="{A502CEB5-9BB1-1DC4-5AF8-C3C01772825D}"/>
              </a:ext>
            </a:extLst>
          </p:cNvPr>
          <p:cNvSpPr txBox="1"/>
          <p:nvPr/>
        </p:nvSpPr>
        <p:spPr>
          <a:xfrm>
            <a:off x="5163818" y="5414205"/>
            <a:ext cx="6121400" cy="646331"/>
          </a:xfrm>
          <a:prstGeom prst="rect">
            <a:avLst/>
          </a:prstGeom>
          <a:noFill/>
        </p:spPr>
        <p:txBody>
          <a:bodyPr wrap="square">
            <a:spAutoFit/>
          </a:bodyPr>
          <a:lstStyle/>
          <a:p>
            <a:pPr>
              <a:buNone/>
            </a:pPr>
            <a:r>
              <a:rPr lang="en-US" dirty="0">
                <a:solidFill>
                  <a:schemeClr val="bg1">
                    <a:lumMod val="50000"/>
                  </a:schemeClr>
                </a:solidFill>
              </a:rPr>
              <a:t>ACC acts as a </a:t>
            </a:r>
            <a:r>
              <a:rPr lang="en-US" b="1" dirty="0">
                <a:solidFill>
                  <a:schemeClr val="bg1">
                    <a:lumMod val="50000"/>
                  </a:schemeClr>
                </a:solidFill>
              </a:rPr>
              <a:t>Common Data Environment (CDE)</a:t>
            </a:r>
            <a:r>
              <a:rPr lang="en-US" dirty="0">
                <a:solidFill>
                  <a:schemeClr val="bg1">
                    <a:lumMod val="50000"/>
                  </a:schemeClr>
                </a:solidFill>
              </a:rPr>
              <a:t> for the entire project lifecycle.</a:t>
            </a:r>
          </a:p>
        </p:txBody>
      </p:sp>
    </p:spTree>
    <p:extLst>
      <p:ext uri="{BB962C8B-B14F-4D97-AF65-F5344CB8AC3E}">
        <p14:creationId xmlns:p14="http://schemas.microsoft.com/office/powerpoint/2010/main" val="40164886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B5E89-567F-1A08-C048-130AD9849291}"/>
            </a:ext>
          </a:extLst>
        </p:cNvPr>
        <p:cNvGrpSpPr/>
        <p:nvPr/>
      </p:nvGrpSpPr>
      <p:grpSpPr>
        <a:xfrm>
          <a:off x="0" y="0"/>
          <a:ext cx="0" cy="0"/>
          <a:chOff x="0" y="0"/>
          <a:chExt cx="0" cy="0"/>
        </a:xfrm>
      </p:grpSpPr>
      <p:sp>
        <p:nvSpPr>
          <p:cNvPr id="6" name="TextBox 5" hidden="1">
            <a:extLst>
              <a:ext uri="{FF2B5EF4-FFF2-40B4-BE49-F238E27FC236}">
                <a16:creationId xmlns:a16="http://schemas.microsoft.com/office/drawing/2014/main" id="{F2144252-1B8E-5966-DA29-B7809D94CF97}"/>
              </a:ext>
            </a:extLst>
          </p:cNvPr>
          <p:cNvSpPr txBox="1"/>
          <p:nvPr/>
        </p:nvSpPr>
        <p:spPr>
          <a:xfrm>
            <a:off x="114300" y="1013102"/>
            <a:ext cx="12077700" cy="307777"/>
          </a:xfrm>
          <a:prstGeom prst="rect">
            <a:avLst/>
          </a:prstGeom>
          <a:noFill/>
        </p:spPr>
        <p:txBody>
          <a:bodyPr wrap="square" rtlCol="0">
            <a:spAutoFit/>
          </a:bodyPr>
          <a:lstStyle/>
          <a:p>
            <a:r>
              <a:rPr lang="en-US" sz="1400" dirty="0">
                <a:solidFill>
                  <a:schemeClr val="bg1">
                    <a:lumMod val="50000"/>
                  </a:schemeClr>
                </a:solidFill>
                <a:latin typeface="+mj-lt"/>
              </a:rPr>
              <a:t>Clear Work sample for the workshop name</a:t>
            </a:r>
          </a:p>
        </p:txBody>
      </p:sp>
      <p:sp>
        <p:nvSpPr>
          <p:cNvPr id="11" name="Subtitle 6">
            <a:extLst>
              <a:ext uri="{FF2B5EF4-FFF2-40B4-BE49-F238E27FC236}">
                <a16:creationId xmlns:a16="http://schemas.microsoft.com/office/drawing/2014/main" id="{1EA5A014-7ED0-2AFE-DB7B-9DA9936F1152}"/>
              </a:ext>
            </a:extLst>
          </p:cNvPr>
          <p:cNvSpPr txBox="1">
            <a:spLocks/>
          </p:cNvSpPr>
          <p:nvPr/>
        </p:nvSpPr>
        <p:spPr>
          <a:xfrm>
            <a:off x="72177" y="647735"/>
            <a:ext cx="12026054" cy="3490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186BFE"/>
                </a:solidFill>
              </a:rPr>
              <a:t>ACC Features</a:t>
            </a:r>
          </a:p>
        </p:txBody>
      </p:sp>
      <p:sp>
        <p:nvSpPr>
          <p:cNvPr id="2" name="Rectangle 1">
            <a:extLst>
              <a:ext uri="{FF2B5EF4-FFF2-40B4-BE49-F238E27FC236}">
                <a16:creationId xmlns:a16="http://schemas.microsoft.com/office/drawing/2014/main" id="{C42ED0E3-2238-8C20-14A9-F32563F25A75}"/>
              </a:ext>
            </a:extLst>
          </p:cNvPr>
          <p:cNvSpPr>
            <a:spLocks noChangeArrowheads="1"/>
          </p:cNvSpPr>
          <p:nvPr/>
        </p:nvSpPr>
        <p:spPr bwMode="auto">
          <a:xfrm>
            <a:off x="110066" y="1618650"/>
            <a:ext cx="4857750" cy="3714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500" b="0" i="0" u="none" strike="noStrike" cap="none" normalizeH="0" baseline="0" dirty="0">
                <a:ln>
                  <a:noFill/>
                </a:ln>
                <a:solidFill>
                  <a:schemeClr val="tx1"/>
                </a:solidFill>
                <a:effectLst/>
                <a:latin typeface="Arial" panose="020B0604020202020204" pitchFamily="34" charset="0"/>
              </a:rPr>
              <a:t>Cloud Document Management (Autodesk Docs)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500" b="0" i="0" u="none" strike="noStrike" cap="none" normalizeH="0" baseline="0" dirty="0">
                <a:ln>
                  <a:noFill/>
                </a:ln>
                <a:solidFill>
                  <a:schemeClr val="tx1"/>
                </a:solidFill>
                <a:effectLst/>
                <a:latin typeface="Arial" panose="020B0604020202020204" pitchFamily="34" charset="0"/>
              </a:rPr>
              <a:t>Version Control &amp; File Comparison</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500" b="0" i="0" u="none" strike="noStrike" cap="none" normalizeH="0" baseline="0" dirty="0">
                <a:ln>
                  <a:noFill/>
                </a:ln>
                <a:solidFill>
                  <a:schemeClr val="tx1"/>
                </a:solidFill>
                <a:effectLst/>
                <a:latin typeface="Arial" panose="020B0604020202020204" pitchFamily="34" charset="0"/>
              </a:rPr>
              <a:t>Model Coordination &amp; Clash Detection</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500" b="0" i="0" u="none" strike="noStrike" cap="none" normalizeH="0" baseline="0" dirty="0">
                <a:ln>
                  <a:noFill/>
                </a:ln>
                <a:solidFill>
                  <a:schemeClr val="tx1"/>
                </a:solidFill>
                <a:effectLst/>
                <a:latin typeface="Arial" panose="020B0604020202020204" pitchFamily="34" charset="0"/>
              </a:rPr>
              <a:t>Issue Tracking System</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500" b="0" i="0" u="none" strike="noStrike" cap="none" normalizeH="0" baseline="0" dirty="0">
                <a:ln>
                  <a:noFill/>
                </a:ln>
                <a:solidFill>
                  <a:schemeClr val="tx1"/>
                </a:solidFill>
                <a:effectLst/>
                <a:latin typeface="Arial" panose="020B0604020202020204" pitchFamily="34" charset="0"/>
              </a:rPr>
              <a:t>Role-Based Permissions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500" b="0" i="0" u="none" strike="noStrike" cap="none" normalizeH="0" baseline="0" dirty="0">
                <a:ln>
                  <a:noFill/>
                </a:ln>
                <a:solidFill>
                  <a:schemeClr val="tx1"/>
                </a:solidFill>
                <a:effectLst/>
                <a:latin typeface="Arial" panose="020B0604020202020204" pitchFamily="34" charset="0"/>
              </a:rPr>
              <a:t>Approval Workflows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500" b="0" i="0" u="none" strike="noStrike" cap="none" normalizeH="0" baseline="0" dirty="0">
                <a:ln>
                  <a:noFill/>
                </a:ln>
                <a:solidFill>
                  <a:schemeClr val="tx1"/>
                </a:solidFill>
                <a:effectLst/>
                <a:latin typeface="Arial" panose="020B0604020202020204" pitchFamily="34" charset="0"/>
              </a:rPr>
              <a:t>4D Integration Support</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500" b="0" i="0" u="none" strike="noStrike" cap="none" normalizeH="0" baseline="0" dirty="0">
                <a:ln>
                  <a:noFill/>
                </a:ln>
                <a:solidFill>
                  <a:schemeClr val="tx1"/>
                </a:solidFill>
                <a:effectLst/>
                <a:latin typeface="Arial" panose="020B0604020202020204" pitchFamily="34" charset="0"/>
              </a:rPr>
              <a:t>Real-Time Dashboards &amp; Reporting</a:t>
            </a:r>
          </a:p>
        </p:txBody>
      </p:sp>
      <p:pic>
        <p:nvPicPr>
          <p:cNvPr id="4" name="Picture 3">
            <a:extLst>
              <a:ext uri="{FF2B5EF4-FFF2-40B4-BE49-F238E27FC236}">
                <a16:creationId xmlns:a16="http://schemas.microsoft.com/office/drawing/2014/main" id="{CA987CE8-CC48-C856-C95B-11146D8EC1E3}"/>
              </a:ext>
            </a:extLst>
          </p:cNvPr>
          <p:cNvPicPr>
            <a:picLocks noChangeAspect="1"/>
          </p:cNvPicPr>
          <p:nvPr/>
        </p:nvPicPr>
        <p:blipFill>
          <a:blip r:embed="rId2"/>
          <a:stretch>
            <a:fillRect/>
          </a:stretch>
        </p:blipFill>
        <p:spPr>
          <a:xfrm>
            <a:off x="6404380" y="996745"/>
            <a:ext cx="4702501" cy="4957840"/>
          </a:xfrm>
          <a:prstGeom prst="rect">
            <a:avLst/>
          </a:prstGeom>
        </p:spPr>
      </p:pic>
    </p:spTree>
    <p:extLst>
      <p:ext uri="{BB962C8B-B14F-4D97-AF65-F5344CB8AC3E}">
        <p14:creationId xmlns:p14="http://schemas.microsoft.com/office/powerpoint/2010/main" val="886049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5B594F3-FC51-CF01-4E23-6E766D13BB8B}"/>
              </a:ext>
            </a:extLst>
          </p:cNvPr>
          <p:cNvPicPr>
            <a:picLocks noChangeAspect="1"/>
          </p:cNvPicPr>
          <p:nvPr/>
        </p:nvPicPr>
        <p:blipFill>
          <a:blip r:embed="rId2"/>
          <a:stretch>
            <a:fillRect/>
          </a:stretch>
        </p:blipFill>
        <p:spPr>
          <a:xfrm>
            <a:off x="461435" y="522440"/>
            <a:ext cx="11027832" cy="5813120"/>
          </a:xfrm>
          <a:prstGeom prst="rect">
            <a:avLst/>
          </a:prstGeom>
        </p:spPr>
      </p:pic>
      <p:sp>
        <p:nvSpPr>
          <p:cNvPr id="8" name="Subtitle 6">
            <a:extLst>
              <a:ext uri="{FF2B5EF4-FFF2-40B4-BE49-F238E27FC236}">
                <a16:creationId xmlns:a16="http://schemas.microsoft.com/office/drawing/2014/main" id="{693FC539-50A5-4FCD-6E85-37444C54DF05}"/>
              </a:ext>
            </a:extLst>
          </p:cNvPr>
          <p:cNvSpPr txBox="1">
            <a:spLocks/>
          </p:cNvSpPr>
          <p:nvPr/>
        </p:nvSpPr>
        <p:spPr>
          <a:xfrm>
            <a:off x="72177" y="647735"/>
            <a:ext cx="12026054" cy="3490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186BFE"/>
                </a:solidFill>
              </a:rPr>
              <a:t>ACC Features</a:t>
            </a:r>
          </a:p>
        </p:txBody>
      </p:sp>
    </p:spTree>
    <p:extLst>
      <p:ext uri="{BB962C8B-B14F-4D97-AF65-F5344CB8AC3E}">
        <p14:creationId xmlns:p14="http://schemas.microsoft.com/office/powerpoint/2010/main" val="99347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0DF84-F4DE-338D-00B6-881B6AB0BA7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CD61C52-7FFB-321E-9505-10B57357818A}"/>
              </a:ext>
            </a:extLst>
          </p:cNvPr>
          <p:cNvSpPr>
            <a:spLocks noGrp="1"/>
          </p:cNvSpPr>
          <p:nvPr>
            <p:ph type="title"/>
          </p:nvPr>
        </p:nvSpPr>
        <p:spPr>
          <a:xfrm>
            <a:off x="114299" y="1140930"/>
            <a:ext cx="11239500" cy="662782"/>
          </a:xfrm>
        </p:spPr>
        <p:txBody>
          <a:bodyPr/>
          <a:lstStyle/>
          <a:p>
            <a:r>
              <a:rPr lang="en-US" sz="2000" u="sng" dirty="0"/>
              <a:t>ACC Ecosystem Overview</a:t>
            </a:r>
          </a:p>
        </p:txBody>
      </p:sp>
      <p:sp>
        <p:nvSpPr>
          <p:cNvPr id="4" name="TextBox 3">
            <a:extLst>
              <a:ext uri="{FF2B5EF4-FFF2-40B4-BE49-F238E27FC236}">
                <a16:creationId xmlns:a16="http://schemas.microsoft.com/office/drawing/2014/main" id="{051CEC8A-5783-58F5-A87D-E17A1DAC1CBE}"/>
              </a:ext>
            </a:extLst>
          </p:cNvPr>
          <p:cNvSpPr txBox="1"/>
          <p:nvPr/>
        </p:nvSpPr>
        <p:spPr>
          <a:xfrm>
            <a:off x="114300" y="597019"/>
            <a:ext cx="2911704" cy="461665"/>
          </a:xfrm>
          <a:prstGeom prst="rect">
            <a:avLst/>
          </a:prstGeom>
          <a:noFill/>
        </p:spPr>
        <p:txBody>
          <a:bodyPr wrap="square" rtlCol="0">
            <a:spAutoFit/>
          </a:bodyPr>
          <a:lstStyle/>
          <a:p>
            <a:r>
              <a:rPr lang="en-US" sz="2400" dirty="0">
                <a:solidFill>
                  <a:srgbClr val="186BFE"/>
                </a:solidFill>
              </a:rPr>
              <a:t>ACC Packages</a:t>
            </a:r>
            <a:endParaRPr lang="ar-EG" sz="2400" dirty="0">
              <a:solidFill>
                <a:srgbClr val="186BFE"/>
              </a:solidFill>
            </a:endParaRPr>
          </a:p>
        </p:txBody>
      </p:sp>
      <p:sp>
        <p:nvSpPr>
          <p:cNvPr id="2" name="Rectangle 1">
            <a:extLst>
              <a:ext uri="{FF2B5EF4-FFF2-40B4-BE49-F238E27FC236}">
                <a16:creationId xmlns:a16="http://schemas.microsoft.com/office/drawing/2014/main" id="{183EFB51-B564-B2FB-5988-EF1670CAC3D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Autodesk Docs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3">
            <a:extLst>
              <a:ext uri="{FF2B5EF4-FFF2-40B4-BE49-F238E27FC236}">
                <a16:creationId xmlns:a16="http://schemas.microsoft.com/office/drawing/2014/main" id="{7F242280-FDF2-050C-AF1B-0AA61BA2CDB0}"/>
              </a:ext>
            </a:extLst>
          </p:cNvPr>
          <p:cNvSpPr>
            <a:spLocks noGrp="1" noChangeArrowheads="1"/>
          </p:cNvSpPr>
          <p:nvPr>
            <p:ph sz="half" idx="1"/>
          </p:nvPr>
        </p:nvSpPr>
        <p:spPr bwMode="auto">
          <a:xfrm>
            <a:off x="114299" y="1938822"/>
            <a:ext cx="4817534" cy="3261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3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Autodesk Docs</a:t>
            </a:r>
          </a:p>
          <a:p>
            <a:pPr marL="0" marR="0" lvl="0" indent="0" algn="l" defTabSz="914400" rtl="0" eaLnBrk="0" fontAlgn="base" latinLnBrk="0" hangingPunct="0">
              <a:lnSpc>
                <a:spcPct val="3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BIM Collaborate</a:t>
            </a:r>
          </a:p>
          <a:p>
            <a:pPr marL="0" marR="0" lvl="0" indent="0" algn="l" defTabSz="914400" rtl="0" eaLnBrk="0" fontAlgn="base" latinLnBrk="0" hangingPunct="0">
              <a:lnSpc>
                <a:spcPct val="3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Build</a:t>
            </a:r>
          </a:p>
          <a:p>
            <a:pPr marL="0" marR="0" lvl="0" indent="0" algn="l" defTabSz="914400" rtl="0" eaLnBrk="0" fontAlgn="base" latinLnBrk="0" hangingPunct="0">
              <a:lnSpc>
                <a:spcPct val="3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Takeoff</a:t>
            </a:r>
          </a:p>
        </p:txBody>
      </p:sp>
      <p:pic>
        <p:nvPicPr>
          <p:cNvPr id="1029" name="Picture 5" descr="Autodesk BIM Collaborate vs BIM Collaborate Pro -">
            <a:extLst>
              <a:ext uri="{FF2B5EF4-FFF2-40B4-BE49-F238E27FC236}">
                <a16:creationId xmlns:a16="http://schemas.microsoft.com/office/drawing/2014/main" id="{AB01044B-004C-D9A7-A463-ECEDCBE768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7032" y="2515892"/>
            <a:ext cx="6557433" cy="2196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842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CF51D-B7EE-6DED-B318-170795D3EDF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335691D-BC76-262E-B54A-7A8DD83C41A4}"/>
              </a:ext>
            </a:extLst>
          </p:cNvPr>
          <p:cNvSpPr txBox="1"/>
          <p:nvPr/>
        </p:nvSpPr>
        <p:spPr>
          <a:xfrm>
            <a:off x="114300" y="597019"/>
            <a:ext cx="6296660" cy="461665"/>
          </a:xfrm>
          <a:prstGeom prst="rect">
            <a:avLst/>
          </a:prstGeom>
          <a:noFill/>
        </p:spPr>
        <p:txBody>
          <a:bodyPr wrap="square" rtlCol="0">
            <a:spAutoFit/>
          </a:bodyPr>
          <a:lstStyle/>
          <a:p>
            <a:r>
              <a:rPr lang="en-US" sz="2400" dirty="0">
                <a:solidFill>
                  <a:srgbClr val="186BFE"/>
                </a:solidFill>
              </a:rPr>
              <a:t>ACC &amp; BIM Relationship</a:t>
            </a:r>
            <a:endParaRPr lang="ar-EG" sz="2400" dirty="0">
              <a:solidFill>
                <a:srgbClr val="186BFE"/>
              </a:solidFill>
            </a:endParaRPr>
          </a:p>
        </p:txBody>
      </p:sp>
      <p:sp>
        <p:nvSpPr>
          <p:cNvPr id="2" name="Rectangle 1">
            <a:extLst>
              <a:ext uri="{FF2B5EF4-FFF2-40B4-BE49-F238E27FC236}">
                <a16:creationId xmlns:a16="http://schemas.microsoft.com/office/drawing/2014/main" id="{94739001-335A-026E-EA95-F66FBE4344B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Autodesk Docs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1">
            <a:extLst>
              <a:ext uri="{FF2B5EF4-FFF2-40B4-BE49-F238E27FC236}">
                <a16:creationId xmlns:a16="http://schemas.microsoft.com/office/drawing/2014/main" id="{06488C90-AE37-FC5D-4018-1CAF38A71D2C}"/>
              </a:ext>
            </a:extLst>
          </p:cNvPr>
          <p:cNvSpPr>
            <a:spLocks noChangeArrowheads="1"/>
          </p:cNvSpPr>
          <p:nvPr/>
        </p:nvSpPr>
        <p:spPr bwMode="auto">
          <a:xfrm>
            <a:off x="114300" y="1540281"/>
            <a:ext cx="5935980" cy="333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tabLst/>
            </a:pPr>
            <a:r>
              <a:rPr kumimoji="0" lang="en-US" altLang="en-US" sz="1800" b="0" i="0" u="none" strike="noStrike" cap="none" normalizeH="0" baseline="0" dirty="0">
                <a:ln>
                  <a:noFill/>
                </a:ln>
                <a:solidFill>
                  <a:schemeClr val="tx1"/>
                </a:solidFill>
                <a:effectLst/>
                <a:latin typeface="Arial" panose="020B0604020202020204" pitchFamily="34" charset="0"/>
              </a:rPr>
              <a:t>Hosting federated BIM models in the cloud</a:t>
            </a:r>
          </a:p>
          <a:p>
            <a:pPr marL="0" marR="0" lvl="0" indent="0" algn="l" defTabSz="914400" rtl="0" eaLnBrk="0" fontAlgn="base" latinLnBrk="0" hangingPunct="0">
              <a:lnSpc>
                <a:spcPct val="200000"/>
              </a:lnSpc>
              <a:spcBef>
                <a:spcPct val="0"/>
              </a:spcBef>
              <a:spcAft>
                <a:spcPct val="0"/>
              </a:spcAft>
              <a:buClrTx/>
              <a:buSzTx/>
              <a:tabLst/>
            </a:pPr>
            <a:r>
              <a:rPr kumimoji="0" lang="en-US" altLang="en-US" sz="1800" b="0" i="0" u="none" strike="noStrike" cap="none" normalizeH="0" baseline="0" dirty="0">
                <a:ln>
                  <a:noFill/>
                </a:ln>
                <a:solidFill>
                  <a:schemeClr val="tx1"/>
                </a:solidFill>
                <a:effectLst/>
                <a:latin typeface="Arial" panose="020B0604020202020204" pitchFamily="34" charset="0"/>
              </a:rPr>
              <a:t>Enabling real-time multi-discipline collaboration</a:t>
            </a:r>
          </a:p>
          <a:p>
            <a:pPr marL="0" marR="0" lvl="0" indent="0" algn="l" defTabSz="914400" rtl="0" eaLnBrk="0" fontAlgn="base" latinLnBrk="0" hangingPunct="0">
              <a:lnSpc>
                <a:spcPct val="200000"/>
              </a:lnSpc>
              <a:spcBef>
                <a:spcPct val="0"/>
              </a:spcBef>
              <a:spcAft>
                <a:spcPct val="0"/>
              </a:spcAft>
              <a:buClrTx/>
              <a:buSzTx/>
              <a:tabLst/>
            </a:pPr>
            <a:r>
              <a:rPr kumimoji="0" lang="en-US" altLang="en-US" sz="1800" b="0" i="0" u="none" strike="noStrike" cap="none" normalizeH="0" baseline="0" dirty="0">
                <a:ln>
                  <a:noFill/>
                </a:ln>
                <a:solidFill>
                  <a:schemeClr val="tx1"/>
                </a:solidFill>
                <a:effectLst/>
                <a:latin typeface="Arial" panose="020B0604020202020204" pitchFamily="34" charset="0"/>
              </a:rPr>
              <a:t>Managing clashes digitally</a:t>
            </a:r>
          </a:p>
          <a:p>
            <a:pPr marL="0" marR="0" lvl="0" indent="0" algn="l" defTabSz="914400" rtl="0" eaLnBrk="0" fontAlgn="base" latinLnBrk="0" hangingPunct="0">
              <a:lnSpc>
                <a:spcPct val="200000"/>
              </a:lnSpc>
              <a:spcBef>
                <a:spcPct val="0"/>
              </a:spcBef>
              <a:spcAft>
                <a:spcPct val="0"/>
              </a:spcAft>
              <a:buClrTx/>
              <a:buSzTx/>
              <a:tabLst/>
            </a:pPr>
            <a:r>
              <a:rPr kumimoji="0" lang="en-US" altLang="en-US" sz="1800" b="0" i="0" u="none" strike="noStrike" cap="none" normalizeH="0" baseline="0" dirty="0">
                <a:ln>
                  <a:noFill/>
                </a:ln>
                <a:solidFill>
                  <a:schemeClr val="tx1"/>
                </a:solidFill>
                <a:effectLst/>
                <a:latin typeface="Arial" panose="020B0604020202020204" pitchFamily="34" charset="0"/>
              </a:rPr>
              <a:t>Linking issues directly to model elements</a:t>
            </a:r>
          </a:p>
          <a:p>
            <a:pPr marL="0" marR="0" lvl="0" indent="0" algn="l" defTabSz="914400" rtl="0" eaLnBrk="0" fontAlgn="base" latinLnBrk="0" hangingPunct="0">
              <a:lnSpc>
                <a:spcPct val="200000"/>
              </a:lnSpc>
              <a:spcBef>
                <a:spcPct val="0"/>
              </a:spcBef>
              <a:spcAft>
                <a:spcPct val="0"/>
              </a:spcAft>
              <a:buClrTx/>
              <a:buSzTx/>
              <a:tabLst/>
            </a:pPr>
            <a:r>
              <a:rPr kumimoji="0" lang="en-US" altLang="en-US" sz="1800" b="0" i="0" u="none" strike="noStrike" cap="none" normalizeH="0" baseline="0" dirty="0">
                <a:ln>
                  <a:noFill/>
                </a:ln>
                <a:solidFill>
                  <a:schemeClr val="tx1"/>
                </a:solidFill>
                <a:effectLst/>
                <a:latin typeface="Arial" panose="020B0604020202020204" pitchFamily="34" charset="0"/>
              </a:rPr>
              <a:t>Maintaining model version history</a:t>
            </a:r>
          </a:p>
          <a:p>
            <a:pPr marL="0" marR="0" lvl="0" indent="0" algn="l" defTabSz="914400" rtl="0" eaLnBrk="0" fontAlgn="base" latinLnBrk="0" hangingPunct="0">
              <a:lnSpc>
                <a:spcPct val="200000"/>
              </a:lnSpc>
              <a:spcBef>
                <a:spcPct val="0"/>
              </a:spcBef>
              <a:spcAft>
                <a:spcPct val="0"/>
              </a:spcAft>
              <a:buClrTx/>
              <a:buSzTx/>
              <a:tabLst/>
            </a:pPr>
            <a:r>
              <a:rPr kumimoji="0" lang="en-US" altLang="en-US" sz="1800" b="0" i="0" u="none" strike="noStrike" cap="none" normalizeH="0" baseline="0" dirty="0">
                <a:ln>
                  <a:noFill/>
                </a:ln>
                <a:solidFill>
                  <a:schemeClr val="tx1"/>
                </a:solidFill>
                <a:effectLst/>
                <a:latin typeface="Arial" panose="020B0604020202020204" pitchFamily="34" charset="0"/>
              </a:rPr>
              <a:t>Supporting BIM from LOD 100 to LOD 500</a:t>
            </a:r>
          </a:p>
        </p:txBody>
      </p:sp>
      <p:pic>
        <p:nvPicPr>
          <p:cNvPr id="10" name="Picture 9">
            <a:extLst>
              <a:ext uri="{FF2B5EF4-FFF2-40B4-BE49-F238E27FC236}">
                <a16:creationId xmlns:a16="http://schemas.microsoft.com/office/drawing/2014/main" id="{2E45B8BB-8412-0AAF-73F4-72A177652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0960" y="994641"/>
            <a:ext cx="5428000" cy="3621956"/>
          </a:xfrm>
          <a:prstGeom prst="rect">
            <a:avLst/>
          </a:prstGeom>
        </p:spPr>
      </p:pic>
      <p:pic>
        <p:nvPicPr>
          <p:cNvPr id="11" name="Picture 10">
            <a:extLst>
              <a:ext uri="{FF2B5EF4-FFF2-40B4-BE49-F238E27FC236}">
                <a16:creationId xmlns:a16="http://schemas.microsoft.com/office/drawing/2014/main" id="{02F570D5-BC04-03BC-2B3E-D0924F85125F}"/>
              </a:ext>
            </a:extLst>
          </p:cNvPr>
          <p:cNvPicPr>
            <a:picLocks noChangeAspect="1"/>
          </p:cNvPicPr>
          <p:nvPr/>
        </p:nvPicPr>
        <p:blipFill rotWithShape="1">
          <a:blip r:embed="rId3">
            <a:extLst>
              <a:ext uri="{28A0092B-C50C-407E-A947-70E740481C1C}">
                <a14:useLocalDpi xmlns:a14="http://schemas.microsoft.com/office/drawing/2010/main" val="0"/>
              </a:ext>
            </a:extLst>
          </a:blip>
          <a:srcRect l="12612" r="20528" b="7554"/>
          <a:stretch>
            <a:fillRect/>
          </a:stretch>
        </p:blipFill>
        <p:spPr>
          <a:xfrm>
            <a:off x="8989014" y="4870680"/>
            <a:ext cx="2849946" cy="1500490"/>
          </a:xfrm>
          <a:prstGeom prst="rect">
            <a:avLst/>
          </a:prstGeom>
        </p:spPr>
      </p:pic>
      <p:pic>
        <p:nvPicPr>
          <p:cNvPr id="12" name="Picture 11">
            <a:extLst>
              <a:ext uri="{FF2B5EF4-FFF2-40B4-BE49-F238E27FC236}">
                <a16:creationId xmlns:a16="http://schemas.microsoft.com/office/drawing/2014/main" id="{541D84A9-80C1-76F4-4DA3-B121FB4877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6788" y="4773314"/>
            <a:ext cx="1660972" cy="1597856"/>
          </a:xfrm>
          <a:prstGeom prst="rect">
            <a:avLst/>
          </a:prstGeom>
        </p:spPr>
      </p:pic>
    </p:spTree>
    <p:extLst>
      <p:ext uri="{BB962C8B-B14F-4D97-AF65-F5344CB8AC3E}">
        <p14:creationId xmlns:p14="http://schemas.microsoft.com/office/powerpoint/2010/main" val="16345542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417B1-1BB8-D358-1304-3640C1BAB01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5DBDC3E-ED2D-EB21-6398-EB9F20487534}"/>
              </a:ext>
            </a:extLst>
          </p:cNvPr>
          <p:cNvSpPr txBox="1"/>
          <p:nvPr/>
        </p:nvSpPr>
        <p:spPr>
          <a:xfrm>
            <a:off x="0" y="2847201"/>
            <a:ext cx="12191999" cy="938719"/>
          </a:xfrm>
          <a:prstGeom prst="rect">
            <a:avLst/>
          </a:prstGeom>
          <a:noFill/>
        </p:spPr>
        <p:txBody>
          <a:bodyPr wrap="square" rtlCol="0">
            <a:spAutoFit/>
          </a:bodyPr>
          <a:lstStyle/>
          <a:p>
            <a:pPr algn="ctr"/>
            <a:r>
              <a:rPr lang="en-US" sz="5500" dirty="0">
                <a:solidFill>
                  <a:srgbClr val="186BFE"/>
                </a:solidFill>
              </a:rPr>
              <a:t>Practical Stage (Live Demo Section)</a:t>
            </a:r>
            <a:endParaRPr lang="ar-EG" sz="5500" dirty="0">
              <a:solidFill>
                <a:srgbClr val="186BFE"/>
              </a:solidFill>
            </a:endParaRPr>
          </a:p>
        </p:txBody>
      </p:sp>
    </p:spTree>
    <p:extLst>
      <p:ext uri="{BB962C8B-B14F-4D97-AF65-F5344CB8AC3E}">
        <p14:creationId xmlns:p14="http://schemas.microsoft.com/office/powerpoint/2010/main" val="362508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C8AD1-F9E8-3889-7D5A-E259EDAE572A}"/>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C69155B6-066D-0DA2-FA2F-90C784643007}"/>
              </a:ext>
            </a:extLst>
          </p:cNvPr>
          <p:cNvSpPr txBox="1">
            <a:spLocks/>
          </p:cNvSpPr>
          <p:nvPr/>
        </p:nvSpPr>
        <p:spPr>
          <a:xfrm>
            <a:off x="5101999" y="713388"/>
            <a:ext cx="6844468" cy="5628146"/>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solidFill>
                  <a:srgbClr val="186BFE"/>
                </a:solidFill>
              </a:rPr>
              <a:t>Let’s</a:t>
            </a:r>
            <a:r>
              <a:rPr lang="en-US" sz="5400" b="1" dirty="0"/>
              <a:t> Evaluate our Current Workflow</a:t>
            </a:r>
            <a:endParaRPr lang="en-US" sz="5400" dirty="0"/>
          </a:p>
          <a:p>
            <a:endParaRPr lang="en-US" dirty="0">
              <a:solidFill>
                <a:srgbClr val="FFC000"/>
              </a:solidFill>
            </a:endParaRPr>
          </a:p>
        </p:txBody>
      </p:sp>
      <p:pic>
        <p:nvPicPr>
          <p:cNvPr id="5" name="Picture 4">
            <a:extLst>
              <a:ext uri="{FF2B5EF4-FFF2-40B4-BE49-F238E27FC236}">
                <a16:creationId xmlns:a16="http://schemas.microsoft.com/office/drawing/2014/main" id="{C38B621B-81DB-9E77-A59C-5B440EF24BE7}"/>
              </a:ext>
            </a:extLst>
          </p:cNvPr>
          <p:cNvPicPr>
            <a:picLocks noChangeAspect="1"/>
          </p:cNvPicPr>
          <p:nvPr/>
        </p:nvPicPr>
        <p:blipFill>
          <a:blip r:embed="rId2"/>
          <a:stretch>
            <a:fillRect/>
          </a:stretch>
        </p:blipFill>
        <p:spPr>
          <a:xfrm>
            <a:off x="916796" y="1054873"/>
            <a:ext cx="3093317" cy="4236072"/>
          </a:xfrm>
          <a:prstGeom prst="rect">
            <a:avLst/>
          </a:prstGeom>
          <a:effectLst>
            <a:reflection blurRad="6350" stA="23000" endA="300" endPos="36000" dir="5400000" sy="-100000" algn="bl" rotWithShape="0"/>
          </a:effectLst>
        </p:spPr>
      </p:pic>
    </p:spTree>
    <p:extLst>
      <p:ext uri="{BB962C8B-B14F-4D97-AF65-F5344CB8AC3E}">
        <p14:creationId xmlns:p14="http://schemas.microsoft.com/office/powerpoint/2010/main" val="24372853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639F4-E3D1-4495-7788-E94443C0FA6C}"/>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8317D125-1916-A0EA-3921-D01882D3F7BE}"/>
              </a:ext>
            </a:extLst>
          </p:cNvPr>
          <p:cNvSpPr txBox="1">
            <a:spLocks/>
          </p:cNvSpPr>
          <p:nvPr/>
        </p:nvSpPr>
        <p:spPr>
          <a:xfrm>
            <a:off x="424164" y="1447801"/>
            <a:ext cx="11458801" cy="461666"/>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200" b="1" dirty="0"/>
              <a:t>1- What is your biggest coordination challenge?</a:t>
            </a:r>
            <a:endParaRPr lang="en-US" sz="2200" dirty="0"/>
          </a:p>
        </p:txBody>
      </p:sp>
      <p:sp>
        <p:nvSpPr>
          <p:cNvPr id="6" name="TextBox 5">
            <a:extLst>
              <a:ext uri="{FF2B5EF4-FFF2-40B4-BE49-F238E27FC236}">
                <a16:creationId xmlns:a16="http://schemas.microsoft.com/office/drawing/2014/main" id="{73EEFC1F-5BDC-545D-643C-A6A634012A95}"/>
              </a:ext>
            </a:extLst>
          </p:cNvPr>
          <p:cNvSpPr txBox="1"/>
          <p:nvPr/>
        </p:nvSpPr>
        <p:spPr>
          <a:xfrm>
            <a:off x="114300" y="597019"/>
            <a:ext cx="2911704" cy="461665"/>
          </a:xfrm>
          <a:prstGeom prst="rect">
            <a:avLst/>
          </a:prstGeom>
          <a:noFill/>
        </p:spPr>
        <p:txBody>
          <a:bodyPr wrap="square" rtlCol="0">
            <a:spAutoFit/>
          </a:bodyPr>
          <a:lstStyle/>
          <a:p>
            <a:r>
              <a:rPr lang="en-US" sz="2400" dirty="0">
                <a:solidFill>
                  <a:srgbClr val="186BFE"/>
                </a:solidFill>
              </a:rPr>
              <a:t>Questions</a:t>
            </a:r>
            <a:endParaRPr lang="en-US" sz="2400" dirty="0"/>
          </a:p>
        </p:txBody>
      </p:sp>
      <p:sp>
        <p:nvSpPr>
          <p:cNvPr id="8" name="TextBox 7">
            <a:extLst>
              <a:ext uri="{FF2B5EF4-FFF2-40B4-BE49-F238E27FC236}">
                <a16:creationId xmlns:a16="http://schemas.microsoft.com/office/drawing/2014/main" id="{351FA8E9-5357-0ACF-6419-40DF72A25871}"/>
              </a:ext>
            </a:extLst>
          </p:cNvPr>
          <p:cNvSpPr txBox="1"/>
          <p:nvPr/>
        </p:nvSpPr>
        <p:spPr>
          <a:xfrm>
            <a:off x="424164" y="2143036"/>
            <a:ext cx="11767835" cy="2233753"/>
          </a:xfrm>
          <a:prstGeom prst="rect">
            <a:avLst/>
          </a:prstGeom>
          <a:noFill/>
        </p:spPr>
        <p:txBody>
          <a:bodyPr wrap="square">
            <a:spAutoFit/>
          </a:bodyPr>
          <a:lstStyle/>
          <a:p>
            <a:pPr>
              <a:lnSpc>
                <a:spcPct val="200000"/>
              </a:lnSpc>
            </a:pPr>
            <a:r>
              <a:rPr lang="en-US" dirty="0"/>
              <a:t>A) File version confusion</a:t>
            </a:r>
            <a:br>
              <a:rPr lang="en-US" dirty="0"/>
            </a:br>
            <a:r>
              <a:rPr lang="en-US" dirty="0"/>
              <a:t>B) Delayed approvals</a:t>
            </a:r>
            <a:br>
              <a:rPr lang="en-US" dirty="0"/>
            </a:br>
            <a:r>
              <a:rPr lang="en-US" dirty="0"/>
              <a:t>C) Clash tracking issues</a:t>
            </a:r>
            <a:br>
              <a:rPr lang="en-US" dirty="0"/>
            </a:br>
            <a:r>
              <a:rPr lang="en-US" dirty="0"/>
              <a:t>D) Poor communication between teams</a:t>
            </a:r>
          </a:p>
        </p:txBody>
      </p:sp>
    </p:spTree>
    <p:extLst>
      <p:ext uri="{BB962C8B-B14F-4D97-AF65-F5344CB8AC3E}">
        <p14:creationId xmlns:p14="http://schemas.microsoft.com/office/powerpoint/2010/main" val="23302207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B0B2E-57C3-6F0D-4D1F-12A6CAAE0FBE}"/>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79D44E00-6FFD-D9C7-C9F9-EADFA657AE6A}"/>
              </a:ext>
            </a:extLst>
          </p:cNvPr>
          <p:cNvSpPr txBox="1">
            <a:spLocks/>
          </p:cNvSpPr>
          <p:nvPr/>
        </p:nvSpPr>
        <p:spPr>
          <a:xfrm>
            <a:off x="424164" y="1447801"/>
            <a:ext cx="11458801" cy="461666"/>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2- How do you currently manage drawing revisions?</a:t>
            </a:r>
            <a:endParaRPr lang="en-US" sz="2400" dirty="0"/>
          </a:p>
        </p:txBody>
      </p:sp>
      <p:sp>
        <p:nvSpPr>
          <p:cNvPr id="6" name="TextBox 5">
            <a:extLst>
              <a:ext uri="{FF2B5EF4-FFF2-40B4-BE49-F238E27FC236}">
                <a16:creationId xmlns:a16="http://schemas.microsoft.com/office/drawing/2014/main" id="{D86F6D7C-0BCF-9C47-E6AB-29F6F4ED953F}"/>
              </a:ext>
            </a:extLst>
          </p:cNvPr>
          <p:cNvSpPr txBox="1"/>
          <p:nvPr/>
        </p:nvSpPr>
        <p:spPr>
          <a:xfrm>
            <a:off x="114300" y="597019"/>
            <a:ext cx="2911704" cy="461665"/>
          </a:xfrm>
          <a:prstGeom prst="rect">
            <a:avLst/>
          </a:prstGeom>
          <a:noFill/>
        </p:spPr>
        <p:txBody>
          <a:bodyPr wrap="square" rtlCol="0">
            <a:spAutoFit/>
          </a:bodyPr>
          <a:lstStyle/>
          <a:p>
            <a:r>
              <a:rPr lang="en-US" sz="2400" dirty="0">
                <a:solidFill>
                  <a:srgbClr val="186BFE"/>
                </a:solidFill>
              </a:rPr>
              <a:t>Questions</a:t>
            </a:r>
            <a:endParaRPr lang="en-US" sz="2400" dirty="0"/>
          </a:p>
        </p:txBody>
      </p:sp>
      <p:sp>
        <p:nvSpPr>
          <p:cNvPr id="8" name="TextBox 7">
            <a:extLst>
              <a:ext uri="{FF2B5EF4-FFF2-40B4-BE49-F238E27FC236}">
                <a16:creationId xmlns:a16="http://schemas.microsoft.com/office/drawing/2014/main" id="{7DFCD77A-EDE6-77BC-FAA5-4815FDD98D8B}"/>
              </a:ext>
            </a:extLst>
          </p:cNvPr>
          <p:cNvSpPr txBox="1"/>
          <p:nvPr/>
        </p:nvSpPr>
        <p:spPr>
          <a:xfrm>
            <a:off x="424164" y="2143036"/>
            <a:ext cx="11767835" cy="2233753"/>
          </a:xfrm>
          <a:prstGeom prst="rect">
            <a:avLst/>
          </a:prstGeom>
          <a:noFill/>
        </p:spPr>
        <p:txBody>
          <a:bodyPr wrap="square">
            <a:spAutoFit/>
          </a:bodyPr>
          <a:lstStyle/>
          <a:p>
            <a:pPr>
              <a:lnSpc>
                <a:spcPct val="200000"/>
              </a:lnSpc>
            </a:pPr>
            <a:r>
              <a:rPr lang="en-US" dirty="0"/>
              <a:t>A) Email attachments</a:t>
            </a:r>
            <a:br>
              <a:rPr lang="en-US" dirty="0"/>
            </a:br>
            <a:r>
              <a:rPr lang="en-US" dirty="0"/>
              <a:t>B) Shared local server</a:t>
            </a:r>
            <a:br>
              <a:rPr lang="en-US" dirty="0"/>
            </a:br>
            <a:r>
              <a:rPr lang="en-US" dirty="0"/>
              <a:t>C) WhatsApp / informal sharing</a:t>
            </a:r>
            <a:br>
              <a:rPr lang="en-US" dirty="0"/>
            </a:br>
            <a:r>
              <a:rPr lang="en-US" dirty="0"/>
              <a:t>D) Cloud platform (ACC or similar)</a:t>
            </a:r>
          </a:p>
        </p:txBody>
      </p:sp>
    </p:spTree>
    <p:extLst>
      <p:ext uri="{BB962C8B-B14F-4D97-AF65-F5344CB8AC3E}">
        <p14:creationId xmlns:p14="http://schemas.microsoft.com/office/powerpoint/2010/main" val="958536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E7C24-3AAB-FA99-861B-4994B96AFDA0}"/>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FF463719-A556-8A7D-DDFB-14C0E545D54F}"/>
              </a:ext>
            </a:extLst>
          </p:cNvPr>
          <p:cNvSpPr txBox="1">
            <a:spLocks/>
          </p:cNvSpPr>
          <p:nvPr/>
        </p:nvSpPr>
        <p:spPr>
          <a:xfrm>
            <a:off x="424164" y="1447801"/>
            <a:ext cx="11458801" cy="461666"/>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3- How do you track clashes in your project?</a:t>
            </a:r>
            <a:endParaRPr lang="en-US" sz="2400" dirty="0"/>
          </a:p>
        </p:txBody>
      </p:sp>
      <p:sp>
        <p:nvSpPr>
          <p:cNvPr id="6" name="TextBox 5">
            <a:extLst>
              <a:ext uri="{FF2B5EF4-FFF2-40B4-BE49-F238E27FC236}">
                <a16:creationId xmlns:a16="http://schemas.microsoft.com/office/drawing/2014/main" id="{4598ADAA-340B-99AB-E700-0AB4AC5B9E9F}"/>
              </a:ext>
            </a:extLst>
          </p:cNvPr>
          <p:cNvSpPr txBox="1"/>
          <p:nvPr/>
        </p:nvSpPr>
        <p:spPr>
          <a:xfrm>
            <a:off x="114300" y="597019"/>
            <a:ext cx="2911704" cy="461665"/>
          </a:xfrm>
          <a:prstGeom prst="rect">
            <a:avLst/>
          </a:prstGeom>
          <a:noFill/>
        </p:spPr>
        <p:txBody>
          <a:bodyPr wrap="square" rtlCol="0">
            <a:spAutoFit/>
          </a:bodyPr>
          <a:lstStyle/>
          <a:p>
            <a:r>
              <a:rPr lang="en-US" sz="2400" dirty="0">
                <a:solidFill>
                  <a:srgbClr val="186BFE"/>
                </a:solidFill>
              </a:rPr>
              <a:t>Questions</a:t>
            </a:r>
            <a:endParaRPr lang="en-US" sz="2400" dirty="0"/>
          </a:p>
        </p:txBody>
      </p:sp>
      <p:sp>
        <p:nvSpPr>
          <p:cNvPr id="8" name="TextBox 7">
            <a:extLst>
              <a:ext uri="{FF2B5EF4-FFF2-40B4-BE49-F238E27FC236}">
                <a16:creationId xmlns:a16="http://schemas.microsoft.com/office/drawing/2014/main" id="{8333B43B-35A6-BAD5-60BC-0E1FD99F2089}"/>
              </a:ext>
            </a:extLst>
          </p:cNvPr>
          <p:cNvSpPr txBox="1"/>
          <p:nvPr/>
        </p:nvSpPr>
        <p:spPr>
          <a:xfrm>
            <a:off x="424164" y="2143036"/>
            <a:ext cx="11767835" cy="2233753"/>
          </a:xfrm>
          <a:prstGeom prst="rect">
            <a:avLst/>
          </a:prstGeom>
          <a:noFill/>
        </p:spPr>
        <p:txBody>
          <a:bodyPr wrap="square">
            <a:spAutoFit/>
          </a:bodyPr>
          <a:lstStyle/>
          <a:p>
            <a:pPr>
              <a:lnSpc>
                <a:spcPct val="200000"/>
              </a:lnSpc>
            </a:pPr>
            <a:r>
              <a:rPr lang="en-US" dirty="0"/>
              <a:t>A) Excel sheet</a:t>
            </a:r>
            <a:br>
              <a:rPr lang="en-US" dirty="0"/>
            </a:br>
            <a:r>
              <a:rPr lang="en-US" dirty="0"/>
              <a:t>B) Manual meeting notes</a:t>
            </a:r>
            <a:br>
              <a:rPr lang="en-US" dirty="0"/>
            </a:br>
            <a:r>
              <a:rPr lang="en-US" dirty="0"/>
              <a:t>C) Navisworks only (offline reports)</a:t>
            </a:r>
            <a:br>
              <a:rPr lang="en-US" dirty="0"/>
            </a:br>
            <a:r>
              <a:rPr lang="en-US" dirty="0"/>
              <a:t>D) Cloud-based issue tracking</a:t>
            </a:r>
          </a:p>
        </p:txBody>
      </p:sp>
    </p:spTree>
    <p:extLst>
      <p:ext uri="{BB962C8B-B14F-4D97-AF65-F5344CB8AC3E}">
        <p14:creationId xmlns:p14="http://schemas.microsoft.com/office/powerpoint/2010/main" val="2706205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E83D5-AFD7-4DC9-A3DE-DED21CFCBA46}"/>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42357C46-7A89-4645-99F1-DF259F332148}"/>
              </a:ext>
            </a:extLst>
          </p:cNvPr>
          <p:cNvSpPr txBox="1">
            <a:spLocks/>
          </p:cNvSpPr>
          <p:nvPr/>
        </p:nvSpPr>
        <p:spPr>
          <a:xfrm>
            <a:off x="424164" y="1447801"/>
            <a:ext cx="11458801" cy="461666"/>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4- How long does your approval cycle usually take?</a:t>
            </a:r>
            <a:endParaRPr lang="en-US" sz="2400" dirty="0"/>
          </a:p>
        </p:txBody>
      </p:sp>
      <p:sp>
        <p:nvSpPr>
          <p:cNvPr id="6" name="TextBox 5">
            <a:extLst>
              <a:ext uri="{FF2B5EF4-FFF2-40B4-BE49-F238E27FC236}">
                <a16:creationId xmlns:a16="http://schemas.microsoft.com/office/drawing/2014/main" id="{8F9D8A13-5728-8C80-27AD-D46A28E20C4F}"/>
              </a:ext>
            </a:extLst>
          </p:cNvPr>
          <p:cNvSpPr txBox="1"/>
          <p:nvPr/>
        </p:nvSpPr>
        <p:spPr>
          <a:xfrm>
            <a:off x="114300" y="597019"/>
            <a:ext cx="2911704" cy="461665"/>
          </a:xfrm>
          <a:prstGeom prst="rect">
            <a:avLst/>
          </a:prstGeom>
          <a:noFill/>
        </p:spPr>
        <p:txBody>
          <a:bodyPr wrap="square" rtlCol="0">
            <a:spAutoFit/>
          </a:bodyPr>
          <a:lstStyle/>
          <a:p>
            <a:r>
              <a:rPr lang="en-US" sz="2400" dirty="0">
                <a:solidFill>
                  <a:srgbClr val="186BFE"/>
                </a:solidFill>
              </a:rPr>
              <a:t>Questions</a:t>
            </a:r>
            <a:endParaRPr lang="en-US" sz="2400" dirty="0"/>
          </a:p>
        </p:txBody>
      </p:sp>
      <p:sp>
        <p:nvSpPr>
          <p:cNvPr id="8" name="TextBox 7">
            <a:extLst>
              <a:ext uri="{FF2B5EF4-FFF2-40B4-BE49-F238E27FC236}">
                <a16:creationId xmlns:a16="http://schemas.microsoft.com/office/drawing/2014/main" id="{2A8BCF11-E889-498D-429E-4D8C159264D6}"/>
              </a:ext>
            </a:extLst>
          </p:cNvPr>
          <p:cNvSpPr txBox="1"/>
          <p:nvPr/>
        </p:nvSpPr>
        <p:spPr>
          <a:xfrm>
            <a:off x="424164" y="2143036"/>
            <a:ext cx="11767835" cy="2233753"/>
          </a:xfrm>
          <a:prstGeom prst="rect">
            <a:avLst/>
          </a:prstGeom>
          <a:noFill/>
        </p:spPr>
        <p:txBody>
          <a:bodyPr wrap="square">
            <a:spAutoFit/>
          </a:bodyPr>
          <a:lstStyle/>
          <a:p>
            <a:pPr>
              <a:lnSpc>
                <a:spcPct val="200000"/>
              </a:lnSpc>
            </a:pPr>
            <a:r>
              <a:rPr lang="en-US" dirty="0"/>
              <a:t>A) Less than 3 days</a:t>
            </a:r>
            <a:br>
              <a:rPr lang="en-US" dirty="0"/>
            </a:br>
            <a:r>
              <a:rPr lang="en-US" dirty="0"/>
              <a:t>B) 3–7 days</a:t>
            </a:r>
            <a:br>
              <a:rPr lang="en-US" dirty="0"/>
            </a:br>
            <a:r>
              <a:rPr lang="en-US" dirty="0"/>
              <a:t>C) 1–2 weeks</a:t>
            </a:r>
            <a:br>
              <a:rPr lang="en-US" dirty="0"/>
            </a:br>
            <a:r>
              <a:rPr lang="en-US" dirty="0"/>
              <a:t>D) More than 2 weeks</a:t>
            </a:r>
          </a:p>
        </p:txBody>
      </p:sp>
    </p:spTree>
    <p:extLst>
      <p:ext uri="{BB962C8B-B14F-4D97-AF65-F5344CB8AC3E}">
        <p14:creationId xmlns:p14="http://schemas.microsoft.com/office/powerpoint/2010/main" val="2046710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A9406-2633-36C2-DA60-E071042F6E74}"/>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967DDFA5-F838-83D1-A973-A7B9215D4221}"/>
              </a:ext>
            </a:extLst>
          </p:cNvPr>
          <p:cNvSpPr txBox="1">
            <a:spLocks/>
          </p:cNvSpPr>
          <p:nvPr/>
        </p:nvSpPr>
        <p:spPr>
          <a:xfrm>
            <a:off x="424164" y="1447801"/>
            <a:ext cx="11458801" cy="461666"/>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5- If you could improve one process in your project, what would it be?</a:t>
            </a:r>
            <a:endParaRPr lang="en-US" sz="2400" dirty="0"/>
          </a:p>
        </p:txBody>
      </p:sp>
      <p:sp>
        <p:nvSpPr>
          <p:cNvPr id="6" name="TextBox 5">
            <a:extLst>
              <a:ext uri="{FF2B5EF4-FFF2-40B4-BE49-F238E27FC236}">
                <a16:creationId xmlns:a16="http://schemas.microsoft.com/office/drawing/2014/main" id="{0B879712-F183-99E5-539A-3DF8FE7118A8}"/>
              </a:ext>
            </a:extLst>
          </p:cNvPr>
          <p:cNvSpPr txBox="1"/>
          <p:nvPr/>
        </p:nvSpPr>
        <p:spPr>
          <a:xfrm>
            <a:off x="114300" y="597019"/>
            <a:ext cx="2911704" cy="461665"/>
          </a:xfrm>
          <a:prstGeom prst="rect">
            <a:avLst/>
          </a:prstGeom>
          <a:noFill/>
        </p:spPr>
        <p:txBody>
          <a:bodyPr wrap="square" rtlCol="0">
            <a:spAutoFit/>
          </a:bodyPr>
          <a:lstStyle/>
          <a:p>
            <a:r>
              <a:rPr lang="en-US" sz="2400" dirty="0">
                <a:solidFill>
                  <a:srgbClr val="186BFE"/>
                </a:solidFill>
              </a:rPr>
              <a:t>Questions</a:t>
            </a:r>
            <a:endParaRPr lang="en-US" sz="2400" dirty="0"/>
          </a:p>
        </p:txBody>
      </p:sp>
      <p:sp>
        <p:nvSpPr>
          <p:cNvPr id="8" name="TextBox 7">
            <a:extLst>
              <a:ext uri="{FF2B5EF4-FFF2-40B4-BE49-F238E27FC236}">
                <a16:creationId xmlns:a16="http://schemas.microsoft.com/office/drawing/2014/main" id="{42383904-E5D3-D502-EDEC-5E4CFA4E9448}"/>
              </a:ext>
            </a:extLst>
          </p:cNvPr>
          <p:cNvSpPr txBox="1"/>
          <p:nvPr/>
        </p:nvSpPr>
        <p:spPr>
          <a:xfrm>
            <a:off x="424164" y="2143036"/>
            <a:ext cx="11767835" cy="2233753"/>
          </a:xfrm>
          <a:prstGeom prst="rect">
            <a:avLst/>
          </a:prstGeom>
          <a:noFill/>
        </p:spPr>
        <p:txBody>
          <a:bodyPr wrap="square">
            <a:spAutoFit/>
          </a:bodyPr>
          <a:lstStyle/>
          <a:p>
            <a:pPr>
              <a:lnSpc>
                <a:spcPct val="200000"/>
              </a:lnSpc>
            </a:pPr>
            <a:r>
              <a:rPr lang="en-US" dirty="0"/>
              <a:t>A) Faster approvals</a:t>
            </a:r>
            <a:br>
              <a:rPr lang="en-US" dirty="0"/>
            </a:br>
            <a:r>
              <a:rPr lang="en-US" dirty="0"/>
              <a:t>B) Better coordination</a:t>
            </a:r>
            <a:br>
              <a:rPr lang="en-US" dirty="0"/>
            </a:br>
            <a:r>
              <a:rPr lang="en-US" dirty="0"/>
              <a:t>C) Clear responsibility tracking</a:t>
            </a:r>
            <a:br>
              <a:rPr lang="en-US" dirty="0"/>
            </a:br>
            <a:r>
              <a:rPr lang="en-US" dirty="0"/>
              <a:t>D) Real-time reporting</a:t>
            </a:r>
          </a:p>
        </p:txBody>
      </p:sp>
    </p:spTree>
    <p:extLst>
      <p:ext uri="{BB962C8B-B14F-4D97-AF65-F5344CB8AC3E}">
        <p14:creationId xmlns:p14="http://schemas.microsoft.com/office/powerpoint/2010/main" val="41849581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22581-49B9-59CF-BC74-459DA5A5D90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39234B8-068F-B897-C7F4-4E427670F3A1}"/>
              </a:ext>
            </a:extLst>
          </p:cNvPr>
          <p:cNvSpPr txBox="1"/>
          <p:nvPr/>
        </p:nvSpPr>
        <p:spPr>
          <a:xfrm>
            <a:off x="0" y="2847201"/>
            <a:ext cx="12191999" cy="1015663"/>
          </a:xfrm>
          <a:prstGeom prst="rect">
            <a:avLst/>
          </a:prstGeom>
          <a:noFill/>
        </p:spPr>
        <p:txBody>
          <a:bodyPr wrap="square" rtlCol="0">
            <a:spAutoFit/>
          </a:bodyPr>
          <a:lstStyle/>
          <a:p>
            <a:pPr algn="ctr"/>
            <a:r>
              <a:rPr lang="en-US" sz="6000" dirty="0">
                <a:solidFill>
                  <a:srgbClr val="186BFE"/>
                </a:solidFill>
              </a:rPr>
              <a:t>Q&amp;A</a:t>
            </a:r>
          </a:p>
        </p:txBody>
      </p:sp>
    </p:spTree>
    <p:extLst>
      <p:ext uri="{BB962C8B-B14F-4D97-AF65-F5344CB8AC3E}">
        <p14:creationId xmlns:p14="http://schemas.microsoft.com/office/powerpoint/2010/main" val="39387115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92AF8-19AA-AF05-4216-D9004287254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8EA40B4-CF8F-672C-6A2D-EF434F5AD6B8}"/>
              </a:ext>
            </a:extLst>
          </p:cNvPr>
          <p:cNvSpPr/>
          <p:nvPr/>
        </p:nvSpPr>
        <p:spPr>
          <a:xfrm>
            <a:off x="0" y="493486"/>
            <a:ext cx="12192000" cy="5945869"/>
          </a:xfrm>
          <a:prstGeom prst="rect">
            <a:avLst/>
          </a:prstGeom>
          <a:solidFill>
            <a:srgbClr val="186B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B9BDC5-BAAC-EBE2-DD69-E23104F24E37}"/>
              </a:ext>
            </a:extLst>
          </p:cNvPr>
          <p:cNvSpPr txBox="1"/>
          <p:nvPr/>
        </p:nvSpPr>
        <p:spPr>
          <a:xfrm>
            <a:off x="0" y="3429000"/>
            <a:ext cx="12192000" cy="707886"/>
          </a:xfrm>
          <a:prstGeom prst="rect">
            <a:avLst/>
          </a:prstGeom>
          <a:noFill/>
        </p:spPr>
        <p:txBody>
          <a:bodyPr wrap="square" rtlCol="0">
            <a:spAutoFit/>
          </a:bodyPr>
          <a:lstStyle/>
          <a:p>
            <a:pPr algn="ctr"/>
            <a:r>
              <a:rPr lang="en-US" sz="4000" dirty="0">
                <a:solidFill>
                  <a:schemeClr val="bg1"/>
                </a:solidFill>
              </a:rPr>
              <a:t>Thank you.</a:t>
            </a:r>
          </a:p>
        </p:txBody>
      </p:sp>
      <p:sp>
        <p:nvSpPr>
          <p:cNvPr id="6" name="TextBox 5">
            <a:extLst>
              <a:ext uri="{FF2B5EF4-FFF2-40B4-BE49-F238E27FC236}">
                <a16:creationId xmlns:a16="http://schemas.microsoft.com/office/drawing/2014/main" id="{5252A029-0D50-7C0A-0073-BBAAC8E3DC11}"/>
              </a:ext>
            </a:extLst>
          </p:cNvPr>
          <p:cNvSpPr txBox="1"/>
          <p:nvPr/>
        </p:nvSpPr>
        <p:spPr>
          <a:xfrm>
            <a:off x="0" y="4099466"/>
            <a:ext cx="12192000" cy="430887"/>
          </a:xfrm>
          <a:prstGeom prst="rect">
            <a:avLst/>
          </a:prstGeom>
          <a:noFill/>
        </p:spPr>
        <p:txBody>
          <a:bodyPr wrap="square" rtlCol="0">
            <a:spAutoFit/>
          </a:bodyPr>
          <a:lstStyle/>
          <a:p>
            <a:pPr algn="ctr"/>
            <a:r>
              <a:rPr lang="en-US" sz="2200" dirty="0">
                <a:solidFill>
                  <a:schemeClr val="bg1"/>
                </a:solidFill>
              </a:rPr>
              <a:t>www.amcengineer.com</a:t>
            </a:r>
          </a:p>
        </p:txBody>
      </p:sp>
      <p:pic>
        <p:nvPicPr>
          <p:cNvPr id="8" name="Picture 7" descr="A black and blue thanks sign&#10;&#10;AI-generated content may be incorrect.">
            <a:extLst>
              <a:ext uri="{FF2B5EF4-FFF2-40B4-BE49-F238E27FC236}">
                <a16:creationId xmlns:a16="http://schemas.microsoft.com/office/drawing/2014/main" id="{22CA5936-561E-3F5A-6405-45FC80F7BB14}"/>
              </a:ext>
            </a:extLst>
          </p:cNvPr>
          <p:cNvPicPr>
            <a:picLocks noChangeAspect="1"/>
          </p:cNvPicPr>
          <p:nvPr/>
        </p:nvPicPr>
        <p:blipFill>
          <a:blip r:embed="rId2" cstate="hqprint">
            <a:grayscl/>
            <a:extLst>
              <a:ext uri="{28A0092B-C50C-407E-A947-70E740481C1C}">
                <a14:useLocalDpi xmlns:a14="http://schemas.microsoft.com/office/drawing/2010/main" val="0"/>
              </a:ext>
            </a:extLst>
          </a:blip>
          <a:stretch>
            <a:fillRect/>
          </a:stretch>
        </p:blipFill>
        <p:spPr>
          <a:xfrm>
            <a:off x="5497285" y="2123335"/>
            <a:ext cx="1197429" cy="1197429"/>
          </a:xfrm>
          <a:prstGeom prst="rect">
            <a:avLst/>
          </a:prstGeom>
        </p:spPr>
      </p:pic>
    </p:spTree>
    <p:extLst>
      <p:ext uri="{BB962C8B-B14F-4D97-AF65-F5344CB8AC3E}">
        <p14:creationId xmlns:p14="http://schemas.microsoft.com/office/powerpoint/2010/main" val="199991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903</TotalTime>
  <Words>514</Words>
  <Application>Microsoft Office PowerPoint</Application>
  <PresentationFormat>Widescreen</PresentationFormat>
  <Paragraphs>80</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Light</vt:lpstr>
      <vt:lpstr>Arial</vt:lpstr>
      <vt:lpstr>Montserrat Medium</vt:lpstr>
      <vt:lpstr>Office Theme</vt:lpstr>
      <vt:lpstr>PowerPoint Presentation</vt:lpstr>
      <vt:lpstr>Today's Agenda</vt:lpstr>
      <vt:lpstr>Level Up Your  Collaboration</vt:lpstr>
      <vt:lpstr>PowerPoint Presentation</vt:lpstr>
      <vt:lpstr>PowerPoint Presentation</vt:lpstr>
      <vt:lpstr>PowerPoint Presentation</vt:lpstr>
      <vt:lpstr>PowerPoint Presentation</vt:lpstr>
      <vt:lpstr>ACC Ecosystem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AMC Marketing</dc:creator>
  <cp:lastModifiedBy>Mohamed Magdy</cp:lastModifiedBy>
  <cp:revision>103</cp:revision>
  <dcterms:created xsi:type="dcterms:W3CDTF">2025-05-10T15:34:28Z</dcterms:created>
  <dcterms:modified xsi:type="dcterms:W3CDTF">2026-02-13T13:44:30Z</dcterms:modified>
</cp:coreProperties>
</file>